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3"/>
  </p:sldMasterIdLst>
  <p:notesMasterIdLst>
    <p:notesMasterId r:id="rId20"/>
  </p:notesMasterIdLst>
  <p:sldIdLst>
    <p:sldId id="341" r:id="rId4"/>
    <p:sldId id="320" r:id="rId5"/>
    <p:sldId id="321" r:id="rId6"/>
    <p:sldId id="344" r:id="rId7"/>
    <p:sldId id="357" r:id="rId8"/>
    <p:sldId id="368" r:id="rId9"/>
    <p:sldId id="345" r:id="rId10"/>
    <p:sldId id="363" r:id="rId11"/>
    <p:sldId id="359" r:id="rId12"/>
    <p:sldId id="358" r:id="rId13"/>
    <p:sldId id="366" r:id="rId14"/>
    <p:sldId id="360" r:id="rId15"/>
    <p:sldId id="361" r:id="rId16"/>
    <p:sldId id="362" r:id="rId17"/>
    <p:sldId id="364" r:id="rId18"/>
    <p:sldId id="343"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Poppins" panose="020B0604020202020204" charset="0"/>
      <p:regular r:id="rId27"/>
      <p:bold r:id="rId28"/>
      <p:italic r:id="rId29"/>
      <p:boldItalic r:id="rId30"/>
    </p:embeddedFont>
    <p:embeddedFont>
      <p:font typeface="Zona Pro" panose="020B0604020202020204" charset="-95"/>
      <p:regular r:id="rId31"/>
      <p:bold r:id="rId32"/>
      <p:italic r:id="rId33"/>
      <p:boldItalic r:id="rId34"/>
    </p:embeddedFont>
  </p:embeddedFontLst>
  <p:defaultTex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592C82"/>
    <a:srgbClr val="8EBEDC"/>
    <a:srgbClr val="9E7AB2"/>
    <a:srgbClr val="7030A0"/>
    <a:srgbClr val="C5D8F4"/>
    <a:srgbClr val="A589C1"/>
    <a:srgbClr val="DFC9EF"/>
    <a:srgbClr val="A779D1"/>
    <a:srgbClr val="F0E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69" autoAdjust="0"/>
    <p:restoredTop sz="92449" autoAdjust="0"/>
  </p:normalViewPr>
  <p:slideViewPr>
    <p:cSldViewPr snapToGrid="0" snapToObjects="1">
      <p:cViewPr varScale="1">
        <p:scale>
          <a:sx n="54" d="100"/>
          <a:sy n="54" d="100"/>
        </p:scale>
        <p:origin x="114" y="31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14154-E329-3F4A-8552-525CE15A91B1}" type="datetimeFigureOut">
              <a:rPr lang="en-FR" smtClean="0"/>
              <a:t>07/02/2025</a:t>
            </a:fld>
            <a:endParaRPr lang="en-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8A1F55-85CA-5749-AA6B-48521FE8E760}" type="slidenum">
              <a:rPr lang="en-FR" smtClean="0"/>
              <a:t>‹#›</a:t>
            </a:fld>
            <a:endParaRPr lang="en-FR"/>
          </a:p>
        </p:txBody>
      </p:sp>
    </p:spTree>
    <p:extLst>
      <p:ext uri="{BB962C8B-B14F-4D97-AF65-F5344CB8AC3E}">
        <p14:creationId xmlns:p14="http://schemas.microsoft.com/office/powerpoint/2010/main" val="244337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58A1F55-85CA-5749-AA6B-48521FE8E760}" type="slidenum">
              <a:rPr lang="en-FR" smtClean="0"/>
              <a:t>1</a:t>
            </a:fld>
            <a:endParaRPr lang="en-FR"/>
          </a:p>
        </p:txBody>
      </p:sp>
    </p:spTree>
    <p:extLst>
      <p:ext uri="{BB962C8B-B14F-4D97-AF65-F5344CB8AC3E}">
        <p14:creationId xmlns:p14="http://schemas.microsoft.com/office/powerpoint/2010/main" val="3723118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10</a:t>
            </a:fld>
            <a:endParaRPr lang="en-FR"/>
          </a:p>
        </p:txBody>
      </p:sp>
    </p:spTree>
    <p:extLst>
      <p:ext uri="{BB962C8B-B14F-4D97-AF65-F5344CB8AC3E}">
        <p14:creationId xmlns:p14="http://schemas.microsoft.com/office/powerpoint/2010/main" val="3681120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11</a:t>
            </a:fld>
            <a:endParaRPr lang="en-FR"/>
          </a:p>
        </p:txBody>
      </p:sp>
    </p:spTree>
    <p:extLst>
      <p:ext uri="{BB962C8B-B14F-4D97-AF65-F5344CB8AC3E}">
        <p14:creationId xmlns:p14="http://schemas.microsoft.com/office/powerpoint/2010/main" val="874431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Οι μαθητές/</a:t>
            </a:r>
            <a:r>
              <a:rPr lang="el-GR" dirty="0" err="1"/>
              <a:t>ριες</a:t>
            </a:r>
            <a:r>
              <a:rPr lang="el-GR" dirty="0"/>
              <a:t> μπορούν ατομικά ή ανά δύο να βρουν μια φράση για τη φιλία και να εξηγήσουν τι σημαίνει.</a:t>
            </a: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12</a:t>
            </a:fld>
            <a:endParaRPr lang="en-FR"/>
          </a:p>
        </p:txBody>
      </p:sp>
    </p:spTree>
    <p:extLst>
      <p:ext uri="{BB962C8B-B14F-4D97-AF65-F5344CB8AC3E}">
        <p14:creationId xmlns:p14="http://schemas.microsoft.com/office/powerpoint/2010/main" val="1674606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13</a:t>
            </a:fld>
            <a:endParaRPr lang="en-FR"/>
          </a:p>
        </p:txBody>
      </p:sp>
    </p:spTree>
    <p:extLst>
      <p:ext uri="{BB962C8B-B14F-4D97-AF65-F5344CB8AC3E}">
        <p14:creationId xmlns:p14="http://schemas.microsoft.com/office/powerpoint/2010/main" val="2236816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14</a:t>
            </a:fld>
            <a:endParaRPr lang="en-FR"/>
          </a:p>
        </p:txBody>
      </p:sp>
    </p:spTree>
    <p:extLst>
      <p:ext uri="{BB962C8B-B14F-4D97-AF65-F5344CB8AC3E}">
        <p14:creationId xmlns:p14="http://schemas.microsoft.com/office/powerpoint/2010/main" val="1785968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OPTION Give students the Handout on Good Friends OR the “Good Friends” word search.</a:t>
            </a:r>
            <a:endParaRPr lang="en-F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15</a:t>
            </a:fld>
            <a:endParaRPr lang="en-FR"/>
          </a:p>
        </p:txBody>
      </p:sp>
    </p:spTree>
    <p:extLst>
      <p:ext uri="{BB962C8B-B14F-4D97-AF65-F5344CB8AC3E}">
        <p14:creationId xmlns:p14="http://schemas.microsoft.com/office/powerpoint/2010/main" val="2270685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16</a:t>
            </a:fld>
            <a:endParaRPr lang="en-FR"/>
          </a:p>
        </p:txBody>
      </p:sp>
    </p:spTree>
    <p:extLst>
      <p:ext uri="{BB962C8B-B14F-4D97-AF65-F5344CB8AC3E}">
        <p14:creationId xmlns:p14="http://schemas.microsoft.com/office/powerpoint/2010/main" val="1854519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ΑΠΑΡΑΙΤΗΤΟΣ </a:t>
            </a:r>
            <a:r>
              <a:rPr lang="el-GR" dirty="0" err="1"/>
              <a:t>ΕΞΟΠΛΙΣΜΟΣΟι</a:t>
            </a:r>
            <a:r>
              <a:rPr lang="el-GR" dirty="0"/>
              <a:t> ζωγραφιές των μαθητών/</a:t>
            </a:r>
            <a:r>
              <a:rPr lang="el-GR" dirty="0" err="1"/>
              <a:t>ριών</a:t>
            </a:r>
            <a:r>
              <a:rPr lang="el-GR" dirty="0"/>
              <a:t> μπορούν να χρησιμοποιηθούν ως φυλλάδια ή να προβληθούν σε παρουσίαση PowerPoint.</a:t>
            </a:r>
          </a:p>
          <a:p>
            <a:endParaRPr lang="el-GR" dirty="0"/>
          </a:p>
          <a:p>
            <a:r>
              <a:rPr lang="el-GR" dirty="0"/>
              <a:t>Υλικά για ομαδική συζήτηση, π.χ. χαρτί του μέτρου. </a:t>
            </a:r>
          </a:p>
          <a:p>
            <a:endParaRPr lang="el-GR" dirty="0"/>
          </a:p>
          <a:p>
            <a:r>
              <a:rPr lang="el-GR" dirty="0"/>
              <a:t>ΒΑΣΙΚΟ ΠΕΡΙΕΧΟΜΕΝΟ ΜΕΡΟΣ 1: Κατανόηση της έννοιας κοινωνικός αποκλεισμός.</a:t>
            </a:r>
          </a:p>
          <a:p>
            <a:endParaRPr lang="el-GR" dirty="0"/>
          </a:p>
          <a:p>
            <a:r>
              <a:rPr lang="el-GR" dirty="0"/>
              <a:t>ΜΕΡΟΣ 2: Εξερεύνηση της φιλίας και των σχέσεων</a:t>
            </a:r>
          </a:p>
          <a:p>
            <a:r>
              <a:rPr lang="el-GR" dirty="0"/>
              <a:t>(Οι εκπαιδευτικοί επιλέγουν δραστηριότητες κατάλληλες για την αναπτυξιακή ηλικία των μαθητών/</a:t>
            </a:r>
            <a:r>
              <a:rPr lang="el-GR" dirty="0" err="1"/>
              <a:t>ριών</a:t>
            </a:r>
            <a:r>
              <a:rPr lang="el-GR" dirty="0"/>
              <a:t>).</a:t>
            </a:r>
          </a:p>
          <a:p>
            <a:endParaRPr lang="el-GR" dirty="0"/>
          </a:p>
          <a:p>
            <a:r>
              <a:rPr lang="el-GR" dirty="0"/>
              <a:t>ΜΕΡΟΣ 3: Εκφοβισμός</a:t>
            </a:r>
          </a:p>
          <a:p>
            <a:r>
              <a:rPr lang="el-GR" dirty="0"/>
              <a:t>ΣΤΡΑΤΗΓΙΚΗ ΑΝΤΙΜΕΤΩΠΙΣΗΣ: Να είσαι καλός/ή φίλος/η.</a:t>
            </a:r>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2</a:t>
            </a:fld>
            <a:endParaRPr lang="en-FR"/>
          </a:p>
        </p:txBody>
      </p:sp>
    </p:spTree>
    <p:extLst>
      <p:ext uri="{BB962C8B-B14F-4D97-AF65-F5344CB8AC3E}">
        <p14:creationId xmlns:p14="http://schemas.microsoft.com/office/powerpoint/2010/main" val="140227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Ξεκινήστε με μια ανασκόπηση όσων θυμούνται από την προηγούμενη εβδομάδα σχετικά με τα συναισθήματα.</a:t>
            </a:r>
          </a:p>
          <a:p>
            <a:endParaRPr lang="el-GR" dirty="0"/>
          </a:p>
          <a:p>
            <a:r>
              <a:rPr lang="el-GR" dirty="0"/>
              <a:t>Στο σημερινό μάθημα θα μιλήσουμε περισσότερο για τις σχέσεις – ας ξεκινήσουμε βλέποντας το κινούμενο σχέδιο.</a:t>
            </a: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3</a:t>
            </a:fld>
            <a:endParaRPr lang="en-FR"/>
          </a:p>
        </p:txBody>
      </p:sp>
    </p:spTree>
    <p:extLst>
      <p:ext uri="{BB962C8B-B14F-4D97-AF65-F5344CB8AC3E}">
        <p14:creationId xmlns:p14="http://schemas.microsoft.com/office/powerpoint/2010/main" val="1714189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Οι ερευνητές/</a:t>
            </a:r>
            <a:r>
              <a:rPr lang="el-GR" dirty="0" err="1"/>
              <a:t>ριες</a:t>
            </a:r>
            <a:r>
              <a:rPr lang="el-GR" dirty="0"/>
              <a:t> έχουν διακρίνει τη φιλία από την αποδοχή από την ομάδα συνομηλίκων, παρόλο που και τα δύο αφορούν στην εκτίμηση. Η βασική διαφορά είναι ότι οι φίλοι αντανακλούν ιδιωτικές σχέσεις που χαρακτηρίζονται γενικά από ισότιμη φιλική σχέση. Συχνά αυτές οι φιλίες σχηματίζονται με βάση ιδιαιτέρως προσωπικά κριτήρια, όπως κοινά ενδιαφέροντα ή χαρακτηριστικά. Οι ομάδες συνομηλίκων, από την άλλη, είναι δημόσια γνωστές και έχουν αναγνωρίσιμα χαρακτηριστικά ομάδας. Οι φιλίες εξυπηρετούν σκοπούς συντροφικότητας, οικειότητας, υποστήριξης, αξιόπιστης συμμαχίας, </a:t>
            </a:r>
            <a:r>
              <a:rPr lang="el-GR" dirty="0" err="1"/>
              <a:t>αυτοεπικύρωσης</a:t>
            </a:r>
            <a:r>
              <a:rPr lang="el-GR" dirty="0"/>
              <a:t> και συναισθηματικής ασφάλειας. Πολλές έρευνες έχουν δείξει ότι οι νέοι/</a:t>
            </a:r>
            <a:r>
              <a:rPr lang="el-GR" dirty="0" err="1"/>
              <a:t>ες</a:t>
            </a:r>
            <a:r>
              <a:rPr lang="el-GR" dirty="0"/>
              <a:t> που στερούνται φιλιών βιώνουν δυσκολίες στην προσαρμογή και ψυχικές δυσκολίες (</a:t>
            </a:r>
            <a:r>
              <a:rPr lang="el-GR" dirty="0" err="1"/>
              <a:t>Slee</a:t>
            </a:r>
            <a:r>
              <a:rPr lang="el-GR" dirty="0"/>
              <a:t> &amp; </a:t>
            </a:r>
            <a:r>
              <a:rPr lang="el-GR" dirty="0" err="1"/>
              <a:t>Skrzypiec</a:t>
            </a:r>
            <a:r>
              <a:rPr lang="el-GR" dirty="0"/>
              <a:t>, 2016). Η φιλία – το να έχει κάποιος/α έναν/μία καλό/ή φίλο/η – αποτελεί ασπίδα κατά του εκφοβισμού (</a:t>
            </a:r>
            <a:r>
              <a:rPr lang="el-GR" dirty="0" err="1"/>
              <a:t>Skrzypiec</a:t>
            </a:r>
            <a:r>
              <a:rPr lang="el-GR" dirty="0"/>
              <a:t> </a:t>
            </a:r>
            <a:r>
              <a:rPr lang="el-GR" dirty="0" err="1"/>
              <a:t>et</a:t>
            </a:r>
            <a:r>
              <a:rPr lang="el-GR" dirty="0"/>
              <a:t> </a:t>
            </a:r>
            <a:r>
              <a:rPr lang="el-GR" dirty="0" err="1"/>
              <a:t>al</a:t>
            </a:r>
            <a:r>
              <a:rPr lang="el-GR" dirty="0"/>
              <a:t>, 2012).</a:t>
            </a: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4</a:t>
            </a:fld>
            <a:endParaRPr lang="en-FR"/>
          </a:p>
        </p:txBody>
      </p:sp>
    </p:spTree>
    <p:extLst>
      <p:ext uri="{BB962C8B-B14F-4D97-AF65-F5344CB8AC3E}">
        <p14:creationId xmlns:p14="http://schemas.microsoft.com/office/powerpoint/2010/main" val="1709039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l-GR" dirty="0"/>
              <a:t>Συνιστάται να ξαναδείτε το κινούμενο σχέδιο μερικές φορές όλοι/</a:t>
            </a:r>
            <a:r>
              <a:rPr lang="el-GR" dirty="0" err="1"/>
              <a:t>ες</a:t>
            </a:r>
            <a:r>
              <a:rPr lang="el-GR" dirty="0"/>
              <a:t> μαζί στην τάξη.</a:t>
            </a:r>
          </a:p>
          <a:p>
            <a:endParaRPr lang="el-GR" dirty="0"/>
          </a:p>
          <a:p>
            <a:r>
              <a:rPr lang="el-GR" dirty="0"/>
              <a:t>Η υγιής ανάπτυξη των νέων εξαρτάται σε μεγάλο βαθμό από τις καλές και θετικές σχέσεις. Ταυτόχρονα, η υγιής ανάπτυξη είναι βασικό στοιχείο για τη δημιουργία θετικών σχέσεων. Ανεξάρτητα από το στάδιο της ζωής, οι σχέσεις είναι κεντρικές για την κοινωνική, συναισθηματική και νοητική ανάπτυξη και την ευημερία του κάθε ατόμου.</a:t>
            </a: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5</a:t>
            </a:fld>
            <a:endParaRPr lang="en-FR"/>
          </a:p>
        </p:txBody>
      </p:sp>
    </p:spTree>
    <p:extLst>
      <p:ext uri="{BB962C8B-B14F-4D97-AF65-F5344CB8AC3E}">
        <p14:creationId xmlns:p14="http://schemas.microsoft.com/office/powerpoint/2010/main" val="2157256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6</a:t>
            </a:fld>
            <a:endParaRPr lang="en-FR"/>
          </a:p>
        </p:txBody>
      </p:sp>
    </p:spTree>
    <p:extLst>
      <p:ext uri="{BB962C8B-B14F-4D97-AF65-F5344CB8AC3E}">
        <p14:creationId xmlns:p14="http://schemas.microsoft.com/office/powerpoint/2010/main" val="2959849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Οι μαθητές/</a:t>
            </a:r>
            <a:r>
              <a:rPr lang="el-GR" dirty="0" err="1"/>
              <a:t>ριες</a:t>
            </a:r>
            <a:r>
              <a:rPr lang="el-GR" dirty="0"/>
              <a:t> δουλεύουν σε ομάδες  για να συζητήσουν για τον εκφοβισμό μέσω του κοινωνικού αποκλεισμού και τις άλλες μορφές εκφοβισμού, π.χ. σωματικό, λεκτικό, διαδικτυακό.</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Δείξτε τις ζωγραφιές των μαθητών/</a:t>
            </a:r>
            <a:r>
              <a:rPr lang="el-GR" dirty="0" err="1"/>
              <a:t>ριών</a:t>
            </a:r>
            <a:r>
              <a:rPr lang="el-GR" dirty="0"/>
              <a:t> που δείχνουν τον εκφοβισμό μέσω του κοινωνικού αποκλεισμού.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Ο εκφοβισμός είναι:</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 Συνήθως επαναλαμβανόμενος.</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 Σκόπιμα επιβλαβής.</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 Περιλαμβάνει τη συστηματική κατάχρηση εξουσίας.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Τύποι εκφοβισμού περιλαμβάνουν τον σωματικό, τον λεκτικό, τον κοινωνικό και τον διαδικτυακό.</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Σημειώσεις για τον/ην εκπαιδευτικό:</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Ρωτήστε τα παιδιά τι βλέπουν να συμβαίνει στις ζωγραφιές.</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Πώς νιώθουν τα παιδιά;</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Τι θα μπορούσες να κάνεις αν έβλεπες κάτι τέτοιο να συμβαίνει;</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Τι μπορεί να κάνει το σχολείο;</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Πώς λύνουμε τέτοια προβλήματα στην τάξη ή στην αυλή του σχολείου;</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Προαιρετικές δραστηριότητες διδασκαλίας: Τα παιδιά παίζουν ρόλους και παρουσιάζουν λύσεις με αφορμή ένα σενάριο.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Τα παιδιά σε ζευγάρια ή ομάδες συζητούν λύσεις.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Δημιουργήστε και αναρτήστε μια λίστα με λύσεις, π.χ. :«Πες στο άτομο να σταματήσει», «Μίλα σε έναν/μία ενήλικο/η που εμπιστεύεσαι», «Ζήτα από έναν/μία φίλο/η να πει στο άτομο να σταματήσει» </a:t>
            </a:r>
            <a:r>
              <a:rPr lang="el-GR" dirty="0" err="1"/>
              <a:t>κ.ο.κ.</a:t>
            </a:r>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7</a:t>
            </a:fld>
            <a:endParaRPr lang="en-FR"/>
          </a:p>
        </p:txBody>
      </p:sp>
    </p:spTree>
    <p:extLst>
      <p:ext uri="{BB962C8B-B14F-4D97-AF65-F5344CB8AC3E}">
        <p14:creationId xmlns:p14="http://schemas.microsoft.com/office/powerpoint/2010/main" val="4040533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8</a:t>
            </a:fld>
            <a:endParaRPr lang="en-FR"/>
          </a:p>
        </p:txBody>
      </p:sp>
    </p:spTree>
    <p:extLst>
      <p:ext uri="{BB962C8B-B14F-4D97-AF65-F5344CB8AC3E}">
        <p14:creationId xmlns:p14="http://schemas.microsoft.com/office/powerpoint/2010/main" val="2265702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συζήτηση στην τάξη μπορεί να περιλαμβάνει ένα διάγραμμα σε σχήμα Υ —τι βλέπουμε/ακούμε/νιώθουμε όταν συμβαίνει ο κοινωνικός αποκλεισμός.</a:t>
            </a:r>
          </a:p>
          <a:p>
            <a:r>
              <a:rPr lang="el-GR" dirty="0"/>
              <a:t>Επίσης, να εντοπιστεί ο ρόλος της φιλίας στην αντιμετώπιση του σχολικού εκφοβισμού, π.χ. ως παράγοντας προστασίας.</a:t>
            </a:r>
          </a:p>
          <a:p>
            <a:r>
              <a:rPr lang="el-GR" dirty="0"/>
              <a:t>Το παιχνίδι ρόλων (</a:t>
            </a:r>
            <a:r>
              <a:rPr lang="el-GR" dirty="0" err="1"/>
              <a:t>role</a:t>
            </a:r>
            <a:r>
              <a:rPr lang="el-GR" dirty="0"/>
              <a:t> </a:t>
            </a:r>
            <a:r>
              <a:rPr lang="el-GR" dirty="0" err="1"/>
              <a:t>play</a:t>
            </a:r>
            <a:r>
              <a:rPr lang="el-GR" dirty="0"/>
              <a:t>) είναι ένας αποτελεσματικός τρόπος για να αισθανθούν οι μαθητές/</a:t>
            </a:r>
            <a:r>
              <a:rPr lang="el-GR" dirty="0" err="1"/>
              <a:t>ριες</a:t>
            </a:r>
            <a:r>
              <a:rPr lang="el-GR" dirty="0"/>
              <a:t> πιο προετοιμασμένοι/</a:t>
            </a:r>
            <a:r>
              <a:rPr lang="el-GR" dirty="0" err="1"/>
              <a:t>ες</a:t>
            </a:r>
            <a:r>
              <a:rPr lang="el-GR" dirty="0"/>
              <a:t> σε πραγματικές καταστάσεις.</a:t>
            </a: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9</a:t>
            </a:fld>
            <a:endParaRPr lang="en-FR"/>
          </a:p>
        </p:txBody>
      </p:sp>
    </p:spTree>
    <p:extLst>
      <p:ext uri="{BB962C8B-B14F-4D97-AF65-F5344CB8AC3E}">
        <p14:creationId xmlns:p14="http://schemas.microsoft.com/office/powerpoint/2010/main" val="23591768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efault 2">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A8CD4E92-ED5D-49A7-B88E-A9936538744C}"/>
              </a:ext>
            </a:extLst>
          </p:cNvPr>
          <p:cNvPicPr>
            <a:picLocks noChangeAspect="1"/>
          </p:cNvPicPr>
          <p:nvPr userDrawn="1"/>
        </p:nvPicPr>
        <p:blipFill>
          <a:blip r:embed="rId2"/>
          <a:stretch>
            <a:fillRect/>
          </a:stretch>
        </p:blipFill>
        <p:spPr>
          <a:xfrm>
            <a:off x="10919510" y="6129580"/>
            <a:ext cx="558482" cy="484018"/>
          </a:xfrm>
          <a:prstGeom prst="rect">
            <a:avLst/>
          </a:prstGeom>
        </p:spPr>
      </p:pic>
      <p:sp>
        <p:nvSpPr>
          <p:cNvPr id="2" name="Title 1">
            <a:extLst>
              <a:ext uri="{FF2B5EF4-FFF2-40B4-BE49-F238E27FC236}">
                <a16:creationId xmlns:a16="http://schemas.microsoft.com/office/drawing/2014/main" id="{86C82CC1-C8BC-CA42-ACD6-F330E74FABD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F15320AF-ABA9-4743-9408-D63CEE3499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EAAA244F-A94B-D04E-902C-F1C6DC977119}"/>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CD874497-D7A0-2340-9B6F-51B0644DE8B5}"/>
              </a:ext>
            </a:extLst>
          </p:cNvPr>
          <p:cNvSpPr>
            <a:spLocks noGrp="1"/>
          </p:cNvSpPr>
          <p:nvPr>
            <p:ph type="ftr" sz="quarter" idx="11"/>
          </p:nvPr>
        </p:nvSpPr>
        <p:spPr/>
        <p:txBody>
          <a:bodyPr/>
          <a:lstStyle>
            <a:lvl1pPr>
              <a:defRPr/>
            </a:lvl1pPr>
          </a:lstStyle>
          <a:p>
            <a:r>
              <a:rPr lang="en-AU"/>
              <a:t>Lesson 1 – Pre-Test</a:t>
            </a:r>
            <a:endParaRPr lang="en-FR"/>
          </a:p>
        </p:txBody>
      </p:sp>
      <p:sp>
        <p:nvSpPr>
          <p:cNvPr id="6" name="Slide Number Placeholder 5">
            <a:extLst>
              <a:ext uri="{FF2B5EF4-FFF2-40B4-BE49-F238E27FC236}">
                <a16:creationId xmlns:a16="http://schemas.microsoft.com/office/drawing/2014/main" id="{B9F8BECD-BB58-E146-BBE1-F9F2DD6C228A}"/>
              </a:ext>
            </a:extLst>
          </p:cNvPr>
          <p:cNvSpPr>
            <a:spLocks noGrp="1"/>
          </p:cNvSpPr>
          <p:nvPr>
            <p:ph type="sldNum" sz="quarter" idx="12"/>
          </p:nvPr>
        </p:nvSpPr>
        <p:spPr>
          <a:xfrm>
            <a:off x="10919510" y="6173787"/>
            <a:ext cx="528002" cy="365125"/>
          </a:xfrm>
        </p:spPr>
        <p:txBody>
          <a:bodyPr/>
          <a:lstStyle>
            <a:lvl1pPr>
              <a:defRPr sz="1800" b="1">
                <a:solidFill>
                  <a:schemeClr val="bg1"/>
                </a:solidFill>
                <a:latin typeface="Zona Pro" panose="02010503040002020004" pitchFamily="50" charset="0"/>
              </a:defRPr>
            </a:lvl1pPr>
          </a:lstStyle>
          <a:p>
            <a:fld id="{BFB245C7-A9B6-FE41-A38C-AC0BF5D04523}" type="slidenum">
              <a:rPr lang="en-FR" smtClean="0"/>
              <a:pPr/>
              <a:t>‹#›</a:t>
            </a:fld>
            <a:endParaRPr lang="en-FR"/>
          </a:p>
        </p:txBody>
      </p:sp>
    </p:spTree>
    <p:extLst>
      <p:ext uri="{BB962C8B-B14F-4D97-AF65-F5344CB8AC3E}">
        <p14:creationId xmlns:p14="http://schemas.microsoft.com/office/powerpoint/2010/main" val="64991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0414-9873-4849-A377-65615F417B19}"/>
              </a:ext>
            </a:extLst>
          </p:cNvPr>
          <p:cNvSpPr>
            <a:spLocks noGrp="1"/>
          </p:cNvSpPr>
          <p:nvPr>
            <p:ph type="title"/>
          </p:nvPr>
        </p:nvSpPr>
        <p:spPr/>
        <p:txBody>
          <a:bodyPr/>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F3CD27C3-F821-454D-BF7A-AE7AA881071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B1090F84-4803-9846-A00B-8B6715EFCC4C}"/>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5EB6AA3F-4151-3548-80C1-DF9880F43CD9}"/>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7604800A-2FC7-FE43-92E7-DE97117005B6}"/>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040838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CAEC0E-36F4-BD43-AC52-C1F9DD19477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25D99DE9-6DEB-714A-8B38-E7DD6D1EF09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5C579A5D-9A0E-D648-BDA2-F6F37DE66DC2}"/>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2FDCB295-30D6-C14B-B8E3-FF837D3A7EDF}"/>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3C2BA695-21D7-8045-A4C1-655BC4AD044C}"/>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243336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76290-4966-A64A-A40E-28FE3FA62C3C}"/>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CE765E73-BA14-E34C-A8C8-AA24ABD47CF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3">
            <a:extLst>
              <a:ext uri="{FF2B5EF4-FFF2-40B4-BE49-F238E27FC236}">
                <a16:creationId xmlns:a16="http://schemas.microsoft.com/office/drawing/2014/main" id="{AFAC7924-8527-4807-ACDF-EFE472D2E81B}"/>
              </a:ext>
            </a:extLst>
          </p:cNvPr>
          <p:cNvSpPr>
            <a:spLocks noGrp="1"/>
          </p:cNvSpPr>
          <p:nvPr>
            <p:ph type="dt" sz="half" idx="10"/>
          </p:nvPr>
        </p:nvSpPr>
        <p:spPr>
          <a:xfrm>
            <a:off x="838200" y="6173787"/>
            <a:ext cx="2743200" cy="365125"/>
          </a:xfrm>
        </p:spPr>
        <p:txBody>
          <a:bodyPr/>
          <a:lstStyle/>
          <a:p>
            <a:r>
              <a:rPr lang="LID4096"/>
              <a:t>2021</a:t>
            </a:r>
            <a:endParaRPr lang="en-FR"/>
          </a:p>
        </p:txBody>
      </p:sp>
      <p:sp>
        <p:nvSpPr>
          <p:cNvPr id="8" name="Footer Placeholder 4">
            <a:extLst>
              <a:ext uri="{FF2B5EF4-FFF2-40B4-BE49-F238E27FC236}">
                <a16:creationId xmlns:a16="http://schemas.microsoft.com/office/drawing/2014/main" id="{4C745CB0-357C-481F-8C4F-03EAA605FD97}"/>
              </a:ext>
            </a:extLst>
          </p:cNvPr>
          <p:cNvSpPr>
            <a:spLocks noGrp="1"/>
          </p:cNvSpPr>
          <p:nvPr>
            <p:ph type="ftr" sz="quarter" idx="11"/>
          </p:nvPr>
        </p:nvSpPr>
        <p:spPr>
          <a:xfrm>
            <a:off x="4038600" y="6173787"/>
            <a:ext cx="4114800" cy="365125"/>
          </a:xfrm>
        </p:spPr>
        <p:txBody>
          <a:bodyPr/>
          <a:lstStyle/>
          <a:p>
            <a:r>
              <a:rPr lang="en-AU"/>
              <a:t>Test</a:t>
            </a:r>
            <a:endParaRPr lang="en-FR"/>
          </a:p>
        </p:txBody>
      </p:sp>
      <p:sp>
        <p:nvSpPr>
          <p:cNvPr id="9" name="Slide Number Placeholder 5">
            <a:extLst>
              <a:ext uri="{FF2B5EF4-FFF2-40B4-BE49-F238E27FC236}">
                <a16:creationId xmlns:a16="http://schemas.microsoft.com/office/drawing/2014/main" id="{A3C0B58A-CD1B-4EA9-9F96-276AED6527A4}"/>
              </a:ext>
            </a:extLst>
          </p:cNvPr>
          <p:cNvSpPr>
            <a:spLocks noGrp="1"/>
          </p:cNvSpPr>
          <p:nvPr>
            <p:ph type="sldNum" sz="quarter" idx="12"/>
          </p:nvPr>
        </p:nvSpPr>
        <p:spPr>
          <a:xfrm>
            <a:off x="8610600" y="6173787"/>
            <a:ext cx="2743200" cy="365125"/>
          </a:xfrm>
        </p:spPr>
        <p:txBody>
          <a:bodyPr/>
          <a:lstStyle>
            <a:lvl1pPr>
              <a:defRPr b="1">
                <a:solidFill>
                  <a:srgbClr val="7030A0"/>
                </a:solidFill>
                <a:latin typeface="Zona Pro" panose="02010503040002020004" pitchFamily="50" charset="0"/>
              </a:defRPr>
            </a:lvl1pPr>
          </a:lstStyle>
          <a:p>
            <a:fld id="{BFB245C7-A9B6-FE41-A38C-AC0BF5D04523}" type="slidenum">
              <a:rPr lang="en-FR" smtClean="0"/>
              <a:pPr/>
              <a:t>‹#›</a:t>
            </a:fld>
            <a:endParaRPr lang="en-FR"/>
          </a:p>
        </p:txBody>
      </p:sp>
    </p:spTree>
    <p:extLst>
      <p:ext uri="{BB962C8B-B14F-4D97-AF65-F5344CB8AC3E}">
        <p14:creationId xmlns:p14="http://schemas.microsoft.com/office/powerpoint/2010/main" val="1044190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9D1AC-6543-1B42-9670-39A34430233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R"/>
          </a:p>
        </p:txBody>
      </p:sp>
      <p:sp>
        <p:nvSpPr>
          <p:cNvPr id="3" name="Text Placeholder 2">
            <a:extLst>
              <a:ext uri="{FF2B5EF4-FFF2-40B4-BE49-F238E27FC236}">
                <a16:creationId xmlns:a16="http://schemas.microsoft.com/office/drawing/2014/main" id="{08C896BD-D0FC-B24A-8CB8-C2381909A8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D06148E-8B7F-C148-A9EC-2EFB7B5B3E7B}"/>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D1BC8D49-06E9-A14C-AA9F-DCF33E9FD86F}"/>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1892BA1D-5C17-2443-8D04-F6290246A067}"/>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412901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8635-6699-0F41-BFE1-8AC8AEFB2B5E}"/>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5B112E13-AA6F-0C48-BB80-01EACD7B646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Content Placeholder 3">
            <a:extLst>
              <a:ext uri="{FF2B5EF4-FFF2-40B4-BE49-F238E27FC236}">
                <a16:creationId xmlns:a16="http://schemas.microsoft.com/office/drawing/2014/main" id="{CF65458F-FA00-1A4A-A36D-0588E431A9F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Date Placeholder 4">
            <a:extLst>
              <a:ext uri="{FF2B5EF4-FFF2-40B4-BE49-F238E27FC236}">
                <a16:creationId xmlns:a16="http://schemas.microsoft.com/office/drawing/2014/main" id="{EFBDDE5B-EAFD-2E47-99D2-CD9DE2A933A3}"/>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6122EC84-AFBD-E34D-A458-F40C79A8D08B}"/>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DFA1C4DC-1CA0-2D48-851A-EAE97B392B44}"/>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403547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0F7-27E4-C84E-88AC-12E5905622E5}"/>
              </a:ext>
            </a:extLst>
          </p:cNvPr>
          <p:cNvSpPr>
            <a:spLocks noGrp="1"/>
          </p:cNvSpPr>
          <p:nvPr>
            <p:ph type="title"/>
          </p:nvPr>
        </p:nvSpPr>
        <p:spPr>
          <a:xfrm>
            <a:off x="839788" y="365125"/>
            <a:ext cx="10515600" cy="1325563"/>
          </a:xfrm>
        </p:spPr>
        <p:txBody>
          <a:bodyPr/>
          <a:lstStyle/>
          <a:p>
            <a:r>
              <a:rPr lang="en-GB"/>
              <a:t>Click to edit Master title style</a:t>
            </a:r>
            <a:endParaRPr lang="en-FR"/>
          </a:p>
        </p:txBody>
      </p:sp>
      <p:sp>
        <p:nvSpPr>
          <p:cNvPr id="3" name="Text Placeholder 2">
            <a:extLst>
              <a:ext uri="{FF2B5EF4-FFF2-40B4-BE49-F238E27FC236}">
                <a16:creationId xmlns:a16="http://schemas.microsoft.com/office/drawing/2014/main" id="{77B87875-B2B3-7E4E-939A-16FEA3589D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7C15BEB-1A56-1143-B5F2-010F5F37DA3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Text Placeholder 4">
            <a:extLst>
              <a:ext uri="{FF2B5EF4-FFF2-40B4-BE49-F238E27FC236}">
                <a16:creationId xmlns:a16="http://schemas.microsoft.com/office/drawing/2014/main" id="{1F074BA2-0CB8-1C45-AE1F-F428808E3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00515E1-DA8D-1648-95DA-53190C6DD6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6">
            <a:extLst>
              <a:ext uri="{FF2B5EF4-FFF2-40B4-BE49-F238E27FC236}">
                <a16:creationId xmlns:a16="http://schemas.microsoft.com/office/drawing/2014/main" id="{4B871B71-4253-EC42-AE86-77E7DDC12756}"/>
              </a:ext>
            </a:extLst>
          </p:cNvPr>
          <p:cNvSpPr>
            <a:spLocks noGrp="1"/>
          </p:cNvSpPr>
          <p:nvPr>
            <p:ph type="dt" sz="half" idx="10"/>
          </p:nvPr>
        </p:nvSpPr>
        <p:spPr/>
        <p:txBody>
          <a:bodyPr/>
          <a:lstStyle/>
          <a:p>
            <a:r>
              <a:rPr lang="LID4096"/>
              <a:t>2021</a:t>
            </a:r>
            <a:endParaRPr lang="en-FR"/>
          </a:p>
        </p:txBody>
      </p:sp>
      <p:sp>
        <p:nvSpPr>
          <p:cNvPr id="8" name="Footer Placeholder 7">
            <a:extLst>
              <a:ext uri="{FF2B5EF4-FFF2-40B4-BE49-F238E27FC236}">
                <a16:creationId xmlns:a16="http://schemas.microsoft.com/office/drawing/2014/main" id="{916CA258-6A1F-3243-BAB2-FB70670ECE76}"/>
              </a:ext>
            </a:extLst>
          </p:cNvPr>
          <p:cNvSpPr>
            <a:spLocks noGrp="1"/>
          </p:cNvSpPr>
          <p:nvPr>
            <p:ph type="ftr" sz="quarter" idx="11"/>
          </p:nvPr>
        </p:nvSpPr>
        <p:spPr/>
        <p:txBody>
          <a:bodyPr/>
          <a:lstStyle/>
          <a:p>
            <a:r>
              <a:rPr lang="en-AU"/>
              <a:t>Test</a:t>
            </a:r>
            <a:endParaRPr lang="en-FR"/>
          </a:p>
        </p:txBody>
      </p:sp>
      <p:sp>
        <p:nvSpPr>
          <p:cNvPr id="9" name="Slide Number Placeholder 8">
            <a:extLst>
              <a:ext uri="{FF2B5EF4-FFF2-40B4-BE49-F238E27FC236}">
                <a16:creationId xmlns:a16="http://schemas.microsoft.com/office/drawing/2014/main" id="{C7F2635A-62A9-2E49-85DC-39D4FFB802E4}"/>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3466218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09BC7-EAA7-284D-9B73-8655FBCB7BEF}"/>
              </a:ext>
            </a:extLst>
          </p:cNvPr>
          <p:cNvSpPr>
            <a:spLocks noGrp="1"/>
          </p:cNvSpPr>
          <p:nvPr>
            <p:ph type="title"/>
          </p:nvPr>
        </p:nvSpPr>
        <p:spPr/>
        <p:txBody>
          <a:bodyPr/>
          <a:lstStyle/>
          <a:p>
            <a:r>
              <a:rPr lang="en-GB"/>
              <a:t>Click to edit Master title style</a:t>
            </a:r>
            <a:endParaRPr lang="en-FR"/>
          </a:p>
        </p:txBody>
      </p:sp>
      <p:sp>
        <p:nvSpPr>
          <p:cNvPr id="3" name="Date Placeholder 2">
            <a:extLst>
              <a:ext uri="{FF2B5EF4-FFF2-40B4-BE49-F238E27FC236}">
                <a16:creationId xmlns:a16="http://schemas.microsoft.com/office/drawing/2014/main" id="{C20F1597-296D-7B49-A324-694CDF44523E}"/>
              </a:ext>
            </a:extLst>
          </p:cNvPr>
          <p:cNvSpPr>
            <a:spLocks noGrp="1"/>
          </p:cNvSpPr>
          <p:nvPr>
            <p:ph type="dt" sz="half" idx="10"/>
          </p:nvPr>
        </p:nvSpPr>
        <p:spPr/>
        <p:txBody>
          <a:bodyPr/>
          <a:lstStyle/>
          <a:p>
            <a:r>
              <a:rPr lang="LID4096"/>
              <a:t>2021</a:t>
            </a:r>
            <a:endParaRPr lang="en-FR"/>
          </a:p>
        </p:txBody>
      </p:sp>
      <p:sp>
        <p:nvSpPr>
          <p:cNvPr id="4" name="Footer Placeholder 3">
            <a:extLst>
              <a:ext uri="{FF2B5EF4-FFF2-40B4-BE49-F238E27FC236}">
                <a16:creationId xmlns:a16="http://schemas.microsoft.com/office/drawing/2014/main" id="{0362851E-1B2A-BB47-AF5D-5F2256D0F6D3}"/>
              </a:ext>
            </a:extLst>
          </p:cNvPr>
          <p:cNvSpPr>
            <a:spLocks noGrp="1"/>
          </p:cNvSpPr>
          <p:nvPr>
            <p:ph type="ftr" sz="quarter" idx="11"/>
          </p:nvPr>
        </p:nvSpPr>
        <p:spPr/>
        <p:txBody>
          <a:bodyPr/>
          <a:lstStyle/>
          <a:p>
            <a:r>
              <a:rPr lang="en-AU"/>
              <a:t>Test</a:t>
            </a:r>
            <a:endParaRPr lang="en-FR"/>
          </a:p>
        </p:txBody>
      </p:sp>
      <p:sp>
        <p:nvSpPr>
          <p:cNvPr id="5" name="Slide Number Placeholder 4">
            <a:extLst>
              <a:ext uri="{FF2B5EF4-FFF2-40B4-BE49-F238E27FC236}">
                <a16:creationId xmlns:a16="http://schemas.microsoft.com/office/drawing/2014/main" id="{2E010F94-0B6A-0B45-8BCA-CB3C6F3BC67F}"/>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3944723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CDC5F8-6DC7-D04E-A6F6-09F24CE1CCF2}"/>
              </a:ext>
            </a:extLst>
          </p:cNvPr>
          <p:cNvSpPr>
            <a:spLocks noGrp="1"/>
          </p:cNvSpPr>
          <p:nvPr>
            <p:ph type="dt" sz="half" idx="10"/>
          </p:nvPr>
        </p:nvSpPr>
        <p:spPr/>
        <p:txBody>
          <a:bodyPr/>
          <a:lstStyle/>
          <a:p>
            <a:r>
              <a:rPr lang="LID4096"/>
              <a:t>2021</a:t>
            </a:r>
            <a:endParaRPr lang="en-FR"/>
          </a:p>
        </p:txBody>
      </p:sp>
      <p:sp>
        <p:nvSpPr>
          <p:cNvPr id="3" name="Footer Placeholder 2">
            <a:extLst>
              <a:ext uri="{FF2B5EF4-FFF2-40B4-BE49-F238E27FC236}">
                <a16:creationId xmlns:a16="http://schemas.microsoft.com/office/drawing/2014/main" id="{E9DD9156-8FB9-A84F-B77A-F9C23D33D34C}"/>
              </a:ext>
            </a:extLst>
          </p:cNvPr>
          <p:cNvSpPr>
            <a:spLocks noGrp="1"/>
          </p:cNvSpPr>
          <p:nvPr>
            <p:ph type="ftr" sz="quarter" idx="11"/>
          </p:nvPr>
        </p:nvSpPr>
        <p:spPr/>
        <p:txBody>
          <a:bodyPr/>
          <a:lstStyle/>
          <a:p>
            <a:r>
              <a:rPr lang="en-AU"/>
              <a:t>Test</a:t>
            </a:r>
            <a:endParaRPr lang="en-FR"/>
          </a:p>
        </p:txBody>
      </p:sp>
      <p:sp>
        <p:nvSpPr>
          <p:cNvPr id="4" name="Slide Number Placeholder 3">
            <a:extLst>
              <a:ext uri="{FF2B5EF4-FFF2-40B4-BE49-F238E27FC236}">
                <a16:creationId xmlns:a16="http://schemas.microsoft.com/office/drawing/2014/main" id="{5535489C-5E87-2B4A-B4D5-1FB1A2F14C1A}"/>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962961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A847A-221E-2644-A57E-97D5A9CAD6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Content Placeholder 2">
            <a:extLst>
              <a:ext uri="{FF2B5EF4-FFF2-40B4-BE49-F238E27FC236}">
                <a16:creationId xmlns:a16="http://schemas.microsoft.com/office/drawing/2014/main" id="{E45090FF-67B4-BF49-9470-207F1AB512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Text Placeholder 3">
            <a:extLst>
              <a:ext uri="{FF2B5EF4-FFF2-40B4-BE49-F238E27FC236}">
                <a16:creationId xmlns:a16="http://schemas.microsoft.com/office/drawing/2014/main" id="{B7A8DD78-E123-AA4A-A877-520924D1A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C2BC025-D36C-E74C-A425-78C6939A0F7C}"/>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D78CE522-1229-8C4E-AC41-A9ED5FCBCF89}"/>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8EF424E8-D5C1-4341-A23D-1ECB6AD32287}"/>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2238073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148F7-7620-7D4B-9D6A-40042C20FA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Picture Placeholder 2">
            <a:extLst>
              <a:ext uri="{FF2B5EF4-FFF2-40B4-BE49-F238E27FC236}">
                <a16:creationId xmlns:a16="http://schemas.microsoft.com/office/drawing/2014/main" id="{6E86620B-7F99-CB41-B6B7-3749437E22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4" name="Text Placeholder 3">
            <a:extLst>
              <a:ext uri="{FF2B5EF4-FFF2-40B4-BE49-F238E27FC236}">
                <a16:creationId xmlns:a16="http://schemas.microsoft.com/office/drawing/2014/main" id="{22247017-EE91-8C4B-B8AD-D34463EE4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A5BCF9-89D4-0A44-BB7B-3DCF00C88660}"/>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B19AD1EA-496C-AA44-92DE-A64E7935A4F0}"/>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5AE123A0-2135-334F-A58C-E55A863CDA79}"/>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93316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A8CB8-9B63-2041-8BDA-1FBC48E35B63}"/>
              </a:ext>
            </a:extLst>
          </p:cNvPr>
          <p:cNvSpPr>
            <a:spLocks noGrp="1"/>
          </p:cNvSpPr>
          <p:nvPr>
            <p:ph type="title"/>
          </p:nvPr>
        </p:nvSpPr>
        <p:spPr>
          <a:xfrm>
            <a:off x="838200" y="365125"/>
            <a:ext cx="10515600" cy="785495"/>
          </a:xfrm>
          <a:prstGeom prst="rect">
            <a:avLst/>
          </a:prstGeom>
        </p:spPr>
        <p:txBody>
          <a:bodyPr vert="horz" lIns="91440" tIns="45720" rIns="91440" bIns="45720" rtlCol="0" anchor="ctr">
            <a:normAutofit/>
          </a:bodyPr>
          <a:lstStyle/>
          <a:p>
            <a:r>
              <a:rPr lang="en-GB"/>
              <a:t>Click to edit Master title style</a:t>
            </a:r>
            <a:endParaRPr lang="en-FR"/>
          </a:p>
        </p:txBody>
      </p:sp>
      <p:sp>
        <p:nvSpPr>
          <p:cNvPr id="3" name="Text Placeholder 2">
            <a:extLst>
              <a:ext uri="{FF2B5EF4-FFF2-40B4-BE49-F238E27FC236}">
                <a16:creationId xmlns:a16="http://schemas.microsoft.com/office/drawing/2014/main" id="{00E09AF7-8230-BB4A-85A7-50DD669D5FC8}"/>
              </a:ext>
            </a:extLst>
          </p:cNvPr>
          <p:cNvSpPr>
            <a:spLocks noGrp="1"/>
          </p:cNvSpPr>
          <p:nvPr>
            <p:ph type="body" idx="1"/>
          </p:nvPr>
        </p:nvSpPr>
        <p:spPr>
          <a:xfrm>
            <a:off x="838200" y="14573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5F252065-EB62-1248-8EEC-2B9D3B5F4570}"/>
              </a:ext>
            </a:extLst>
          </p:cNvPr>
          <p:cNvSpPr>
            <a:spLocks noGrp="1"/>
          </p:cNvSpPr>
          <p:nvPr>
            <p:ph type="dt" sz="half" idx="2"/>
          </p:nvPr>
        </p:nvSpPr>
        <p:spPr>
          <a:xfrm>
            <a:off x="838200" y="617378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LID4096"/>
              <a:t>2021</a:t>
            </a:r>
            <a:endParaRPr lang="en-FR"/>
          </a:p>
        </p:txBody>
      </p:sp>
      <p:sp>
        <p:nvSpPr>
          <p:cNvPr id="5" name="Footer Placeholder 4">
            <a:extLst>
              <a:ext uri="{FF2B5EF4-FFF2-40B4-BE49-F238E27FC236}">
                <a16:creationId xmlns:a16="http://schemas.microsoft.com/office/drawing/2014/main" id="{0184EB2C-249D-314D-AC70-6BACEA6886D0}"/>
              </a:ext>
            </a:extLst>
          </p:cNvPr>
          <p:cNvSpPr>
            <a:spLocks noGrp="1"/>
          </p:cNvSpPr>
          <p:nvPr>
            <p:ph type="ftr" sz="quarter" idx="3"/>
          </p:nvPr>
        </p:nvSpPr>
        <p:spPr>
          <a:xfrm>
            <a:off x="4038600" y="617378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a:t>Test</a:t>
            </a:r>
            <a:endParaRPr lang="en-FR"/>
          </a:p>
        </p:txBody>
      </p:sp>
      <p:sp>
        <p:nvSpPr>
          <p:cNvPr id="6" name="Slide Number Placeholder 5">
            <a:extLst>
              <a:ext uri="{FF2B5EF4-FFF2-40B4-BE49-F238E27FC236}">
                <a16:creationId xmlns:a16="http://schemas.microsoft.com/office/drawing/2014/main" id="{D765D134-A4A3-204A-B809-FB2F4E7E6D44}"/>
              </a:ext>
            </a:extLst>
          </p:cNvPr>
          <p:cNvSpPr>
            <a:spLocks noGrp="1"/>
          </p:cNvSpPr>
          <p:nvPr>
            <p:ph type="sldNum" sz="quarter" idx="4"/>
          </p:nvPr>
        </p:nvSpPr>
        <p:spPr>
          <a:xfrm>
            <a:off x="8610600" y="617378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AU"/>
              <a:t>5</a:t>
            </a:r>
            <a:endParaRPr lang="en-FR"/>
          </a:p>
        </p:txBody>
      </p:sp>
    </p:spTree>
    <p:extLst>
      <p:ext uri="{BB962C8B-B14F-4D97-AF65-F5344CB8AC3E}">
        <p14:creationId xmlns:p14="http://schemas.microsoft.com/office/powerpoint/2010/main" val="149295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55.svg"/><Relationship Id="rId5" Type="http://schemas.openxmlformats.org/officeDocument/2006/relationships/image" Target="../media/image16.png"/><Relationship Id="rId10" Type="http://schemas.openxmlformats.org/officeDocument/2006/relationships/image" Target="../media/image54.png"/><Relationship Id="rId4" Type="http://schemas.openxmlformats.org/officeDocument/2006/relationships/image" Target="../media/image1.png"/><Relationship Id="rId9" Type="http://schemas.openxmlformats.org/officeDocument/2006/relationships/image" Target="../media/image27.sv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57.svg"/><Relationship Id="rId5" Type="http://schemas.openxmlformats.org/officeDocument/2006/relationships/image" Target="../media/image16.png"/><Relationship Id="rId10" Type="http://schemas.openxmlformats.org/officeDocument/2006/relationships/image" Target="../media/image56.png"/><Relationship Id="rId4" Type="http://schemas.openxmlformats.org/officeDocument/2006/relationships/image" Target="../media/image1.png"/><Relationship Id="rId9" Type="http://schemas.openxmlformats.org/officeDocument/2006/relationships/image" Target="../media/image27.svg"/></Relationships>
</file>

<file path=ppt/slides/_rels/slide1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5.png"/><Relationship Id="rId5" Type="http://schemas.openxmlformats.org/officeDocument/2006/relationships/image" Target="../media/image16.png"/><Relationship Id="rId10" Type="http://schemas.openxmlformats.org/officeDocument/2006/relationships/image" Target="../media/image55.svg"/><Relationship Id="rId4" Type="http://schemas.openxmlformats.org/officeDocument/2006/relationships/image" Target="../media/image1.pn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5.png"/><Relationship Id="rId5" Type="http://schemas.openxmlformats.org/officeDocument/2006/relationships/image" Target="../media/image16.png"/><Relationship Id="rId10" Type="http://schemas.openxmlformats.org/officeDocument/2006/relationships/image" Target="../media/image57.svg"/><Relationship Id="rId4" Type="http://schemas.openxmlformats.org/officeDocument/2006/relationships/image" Target="../media/image1.png"/><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9.svg"/><Relationship Id="rId5" Type="http://schemas.openxmlformats.org/officeDocument/2006/relationships/image" Target="../media/image16.png"/><Relationship Id="rId10"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4.png"/><Relationship Id="rId5" Type="http://schemas.openxmlformats.org/officeDocument/2006/relationships/image" Target="../media/image16.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5.png"/><Relationship Id="rId10" Type="http://schemas.openxmlformats.org/officeDocument/2006/relationships/image" Target="../media/image21.svg"/><Relationship Id="rId4" Type="http://schemas.openxmlformats.org/officeDocument/2006/relationships/image" Target="../media/image1.png"/><Relationship Id="rId9" Type="http://schemas.openxmlformats.org/officeDocument/2006/relationships/image" Target="../media/image20.png"/><Relationship Id="rId14" Type="http://schemas.openxmlformats.org/officeDocument/2006/relationships/image" Target="../media/image25.sv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5.png"/><Relationship Id="rId5" Type="http://schemas.openxmlformats.org/officeDocument/2006/relationships/image" Target="../media/image16.png"/><Relationship Id="rId10" Type="http://schemas.openxmlformats.org/officeDocument/2006/relationships/image" Target="../media/image29.svg"/><Relationship Id="rId4" Type="http://schemas.openxmlformats.org/officeDocument/2006/relationships/image" Target="../media/image1.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1.png"/><Relationship Id="rId10" Type="http://schemas.openxmlformats.org/officeDocument/2006/relationships/image" Target="../media/image34.png"/><Relationship Id="rId4" Type="http://schemas.openxmlformats.org/officeDocument/2006/relationships/notesSlide" Target="../notesSlides/notesSlide4.xml"/><Relationship Id="rId9" Type="http://schemas.openxmlformats.org/officeDocument/2006/relationships/image" Target="../media/image33.svg"/></Relationships>
</file>

<file path=ppt/slides/_rels/slide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33.sv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7.xml"/><Relationship Id="rId16" Type="http://schemas.openxmlformats.org/officeDocument/2006/relationships/image" Target="../media/image45.png"/><Relationship Id="rId20"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40.svg"/><Relationship Id="rId5" Type="http://schemas.openxmlformats.org/officeDocument/2006/relationships/image" Target="../media/image31.svg"/><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26.png"/><Relationship Id="rId12" Type="http://schemas.openxmlformats.org/officeDocument/2006/relationships/image" Target="../media/image52.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51.png"/><Relationship Id="rId5" Type="http://schemas.openxmlformats.org/officeDocument/2006/relationships/image" Target="../media/image16.png"/><Relationship Id="rId10" Type="http://schemas.openxmlformats.org/officeDocument/2006/relationships/image" Target="../media/image50.svg"/><Relationship Id="rId4" Type="http://schemas.openxmlformats.org/officeDocument/2006/relationships/image" Target="../media/image1.pn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2703521D-F393-4FC4-B079-FA13CAD60F68}"/>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220FB7D-C949-4A77-BEFA-D08CB63BB95A}"/>
              </a:ext>
            </a:extLst>
          </p:cNvPr>
          <p:cNvSpPr/>
          <p:nvPr/>
        </p:nvSpPr>
        <p:spPr>
          <a:xfrm>
            <a:off x="-17930" y="6070831"/>
            <a:ext cx="12308542" cy="805099"/>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Graphic 14">
            <a:extLst>
              <a:ext uri="{FF2B5EF4-FFF2-40B4-BE49-F238E27FC236}">
                <a16:creationId xmlns:a16="http://schemas.microsoft.com/office/drawing/2014/main" id="{2956659E-EE13-436E-A5C4-C26681D1B5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70876" y="4078429"/>
            <a:ext cx="305392" cy="287427"/>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CA2EAC46-FA91-6640-2E20-DBC23FA8B5C1}"/>
              </a:ext>
            </a:extLst>
          </p:cNvPr>
          <p:cNvPicPr>
            <a:picLocks noChangeAspect="1"/>
          </p:cNvPicPr>
          <p:nvPr/>
        </p:nvPicPr>
        <p:blipFill>
          <a:blip r:embed="rId6"/>
          <a:stretch>
            <a:fillRect/>
          </a:stretch>
        </p:blipFill>
        <p:spPr>
          <a:xfrm>
            <a:off x="5078083" y="4936920"/>
            <a:ext cx="2035834" cy="562848"/>
          </a:xfrm>
          <a:prstGeom prst="rect">
            <a:avLst/>
          </a:prstGeom>
        </p:spPr>
      </p:pic>
      <p:grpSp>
        <p:nvGrpSpPr>
          <p:cNvPr id="30" name="Group 29">
            <a:extLst>
              <a:ext uri="{FF2B5EF4-FFF2-40B4-BE49-F238E27FC236}">
                <a16:creationId xmlns:a16="http://schemas.microsoft.com/office/drawing/2014/main" id="{F1EE713A-0BBD-01F8-9ADD-B7B240073D12}"/>
              </a:ext>
            </a:extLst>
          </p:cNvPr>
          <p:cNvGrpSpPr/>
          <p:nvPr/>
        </p:nvGrpSpPr>
        <p:grpSpPr>
          <a:xfrm>
            <a:off x="378034" y="6187377"/>
            <a:ext cx="11435932" cy="598625"/>
            <a:chOff x="290682" y="6174672"/>
            <a:chExt cx="11435932" cy="598625"/>
          </a:xfrm>
        </p:grpSpPr>
        <p:sp>
          <p:nvSpPr>
            <p:cNvPr id="31" name="TextBox 17">
              <a:extLst>
                <a:ext uri="{FF2B5EF4-FFF2-40B4-BE49-F238E27FC236}">
                  <a16:creationId xmlns:a16="http://schemas.microsoft.com/office/drawing/2014/main" id="{2F6CE4E9-3354-43D1-849F-3A242E27D93A}"/>
                </a:ext>
              </a:extLst>
            </p:cNvPr>
            <p:cNvSpPr txBox="1"/>
            <p:nvPr/>
          </p:nvSpPr>
          <p:spPr>
            <a:xfrm>
              <a:off x="290682" y="6174672"/>
              <a:ext cx="6392507" cy="598625"/>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950"/>
                </a:lnSpc>
              </a:pPr>
              <a:r>
                <a:rPr lang="en-AU" sz="1600" b="1" dirty="0">
                  <a:solidFill>
                    <a:schemeClr val="bg1"/>
                  </a:solidFill>
                  <a:latin typeface="Poppins" panose="00000500000000000000" pitchFamily="2" charset="0"/>
                  <a:cs typeface="Poppins" panose="00000500000000000000" pitchFamily="2" charset="0"/>
                </a:rPr>
                <a:t>Phillip T </a:t>
              </a:r>
              <a:r>
                <a:rPr lang="en-AU" sz="1600" b="1" dirty="0" err="1">
                  <a:solidFill>
                    <a:schemeClr val="bg1"/>
                  </a:solidFill>
                  <a:latin typeface="Poppins" panose="00000500000000000000" pitchFamily="2" charset="0"/>
                  <a:cs typeface="Poppins" panose="00000500000000000000" pitchFamily="2" charset="0"/>
                </a:rPr>
                <a:t>Slee</a:t>
              </a:r>
              <a:r>
                <a:rPr lang="en-AU" sz="1600" b="1" dirty="0">
                  <a:solidFill>
                    <a:schemeClr val="bg1"/>
                  </a:solidFill>
                  <a:latin typeface="Poppins" panose="00000500000000000000" pitchFamily="2" charset="0"/>
                  <a:cs typeface="Poppins" panose="00000500000000000000" pitchFamily="2" charset="0"/>
                </a:rPr>
                <a:t> (</a:t>
              </a:r>
              <a:r>
                <a:rPr lang="en-AU" sz="1600" b="1" dirty="0" err="1">
                  <a:solidFill>
                    <a:schemeClr val="bg1"/>
                  </a:solidFill>
                  <a:latin typeface="Poppins" panose="00000500000000000000" pitchFamily="2" charset="0"/>
                  <a:cs typeface="Poppins" panose="00000500000000000000" pitchFamily="2" charset="0"/>
                </a:rPr>
                <a:t>Ph.D</a:t>
              </a:r>
              <a:r>
                <a:rPr lang="en-AU" sz="1600" b="1" dirty="0">
                  <a:solidFill>
                    <a:schemeClr val="bg1"/>
                  </a:solidFill>
                  <a:latin typeface="Poppins" panose="00000500000000000000" pitchFamily="2" charset="0"/>
                  <a:cs typeface="Poppins" panose="00000500000000000000" pitchFamily="2" charset="0"/>
                </a:rPr>
                <a:t>)       Grace </a:t>
              </a:r>
              <a:r>
                <a:rPr lang="en-AU" sz="1600" b="1" dirty="0" err="1">
                  <a:solidFill>
                    <a:schemeClr val="bg1"/>
                  </a:solidFill>
                  <a:latin typeface="Poppins" panose="00000500000000000000" pitchFamily="2" charset="0"/>
                  <a:cs typeface="Poppins" panose="00000500000000000000" pitchFamily="2" charset="0"/>
                </a:rPr>
                <a:t>Skrzypiec</a:t>
              </a:r>
              <a:r>
                <a:rPr lang="en-AU" sz="1600" b="1" dirty="0">
                  <a:solidFill>
                    <a:schemeClr val="bg1"/>
                  </a:solidFill>
                  <a:latin typeface="Poppins" panose="00000500000000000000" pitchFamily="2" charset="0"/>
                  <a:cs typeface="Poppins" panose="00000500000000000000" pitchFamily="2" charset="0"/>
                </a:rPr>
                <a:t> (</a:t>
              </a:r>
              <a:r>
                <a:rPr lang="en-AU" sz="1600" b="1" dirty="0" err="1">
                  <a:solidFill>
                    <a:schemeClr val="bg1"/>
                  </a:solidFill>
                  <a:latin typeface="Poppins" panose="00000500000000000000" pitchFamily="2" charset="0"/>
                  <a:cs typeface="Poppins" panose="00000500000000000000" pitchFamily="2" charset="0"/>
                </a:rPr>
                <a:t>Ph.D</a:t>
              </a:r>
              <a:r>
                <a:rPr lang="en-AU" sz="1600" b="1" dirty="0">
                  <a:solidFill>
                    <a:schemeClr val="bg1"/>
                  </a:solidFill>
                  <a:latin typeface="Poppins" panose="00000500000000000000" pitchFamily="2" charset="0"/>
                  <a:cs typeface="Poppins" panose="00000500000000000000" pitchFamily="2" charset="0"/>
                </a:rPr>
                <a:t>)     </a:t>
              </a:r>
            </a:p>
            <a:p>
              <a:pPr>
                <a:lnSpc>
                  <a:spcPts val="1950"/>
                </a:lnSpc>
              </a:pPr>
              <a:r>
                <a:rPr lang="en-AU" sz="1600" b="1" dirty="0">
                  <a:solidFill>
                    <a:schemeClr val="bg1"/>
                  </a:solidFill>
                  <a:latin typeface="Poppins" panose="00000500000000000000" pitchFamily="2" charset="0"/>
                  <a:cs typeface="Poppins" panose="00000500000000000000" pitchFamily="2" charset="0"/>
                </a:rPr>
                <a:t>John Mannion        Chris McDermott</a:t>
              </a:r>
              <a:endParaRPr lang="en-FR" sz="1600" b="1" dirty="0">
                <a:solidFill>
                  <a:schemeClr val="bg1"/>
                </a:solidFill>
                <a:latin typeface="Poppins" panose="00000500000000000000" pitchFamily="2" charset="0"/>
                <a:cs typeface="Poppins" panose="00000500000000000000" pitchFamily="2" charset="0"/>
              </a:endParaRPr>
            </a:p>
          </p:txBody>
        </p:sp>
        <p:grpSp>
          <p:nvGrpSpPr>
            <p:cNvPr id="32" name="Group 31">
              <a:extLst>
                <a:ext uri="{FF2B5EF4-FFF2-40B4-BE49-F238E27FC236}">
                  <a16:creationId xmlns:a16="http://schemas.microsoft.com/office/drawing/2014/main" id="{20674445-3C41-AD01-D159-C559152DC480}"/>
                </a:ext>
              </a:extLst>
            </p:cNvPr>
            <p:cNvGrpSpPr/>
            <p:nvPr/>
          </p:nvGrpSpPr>
          <p:grpSpPr>
            <a:xfrm>
              <a:off x="5486400" y="6198852"/>
              <a:ext cx="6240214" cy="510560"/>
              <a:chOff x="5191033" y="5523604"/>
              <a:chExt cx="6240214" cy="510560"/>
            </a:xfrm>
          </p:grpSpPr>
          <p:pic>
            <p:nvPicPr>
              <p:cNvPr id="36" name="Graphic 12">
                <a:extLst>
                  <a:ext uri="{FF2B5EF4-FFF2-40B4-BE49-F238E27FC236}">
                    <a16:creationId xmlns:a16="http://schemas.microsoft.com/office/drawing/2014/main" id="{B7B1661A-37D0-7A40-C699-B0B8098142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91033" y="5523604"/>
                <a:ext cx="6240214" cy="510560"/>
              </a:xfrm>
              <a:prstGeom prst="rect">
                <a:avLst/>
              </a:prstGeom>
            </p:spPr>
          </p:pic>
          <p:pic>
            <p:nvPicPr>
              <p:cNvPr id="37" name="Graphic 16">
                <a:extLst>
                  <a:ext uri="{FF2B5EF4-FFF2-40B4-BE49-F238E27FC236}">
                    <a16:creationId xmlns:a16="http://schemas.microsoft.com/office/drawing/2014/main" id="{ECC2984F-69E0-4A6E-66F5-D2FE8C222D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50432" y="5653658"/>
                <a:ext cx="1216460" cy="288347"/>
              </a:xfrm>
              <a:prstGeom prst="rect">
                <a:avLst/>
              </a:prstGeom>
            </p:spPr>
          </p:pic>
        </p:grpSp>
        <p:pic>
          <p:nvPicPr>
            <p:cNvPr id="33" name="Graphic 21">
              <a:extLst>
                <a:ext uri="{FF2B5EF4-FFF2-40B4-BE49-F238E27FC236}">
                  <a16:creationId xmlns:a16="http://schemas.microsoft.com/office/drawing/2014/main" id="{AB18AB37-28FA-E46D-9BF3-D8B35E0BC2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85472" y="6278349"/>
              <a:ext cx="1216460" cy="310102"/>
            </a:xfrm>
            <a:prstGeom prst="rect">
              <a:avLst/>
            </a:prstGeom>
          </p:spPr>
        </p:pic>
        <p:pic>
          <p:nvPicPr>
            <p:cNvPr id="34" name="Graphic 22">
              <a:extLst>
                <a:ext uri="{FF2B5EF4-FFF2-40B4-BE49-F238E27FC236}">
                  <a16:creationId xmlns:a16="http://schemas.microsoft.com/office/drawing/2014/main" id="{92F918E8-CC28-716E-ABE9-D4ADF37211F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13821" y="6319158"/>
              <a:ext cx="1017390" cy="298095"/>
            </a:xfrm>
            <a:prstGeom prst="rect">
              <a:avLst/>
            </a:prstGeom>
          </p:spPr>
        </p:pic>
        <p:pic>
          <p:nvPicPr>
            <p:cNvPr id="35" name="Picture 34" descr="Text&#10;&#10;Description automatically generated">
              <a:extLst>
                <a:ext uri="{FF2B5EF4-FFF2-40B4-BE49-F238E27FC236}">
                  <a16:creationId xmlns:a16="http://schemas.microsoft.com/office/drawing/2014/main" id="{90A94B51-6909-B972-A848-E6CA29B576E5}"/>
                </a:ext>
              </a:extLst>
            </p:cNvPr>
            <p:cNvPicPr>
              <a:picLocks noChangeAspect="1"/>
            </p:cNvPicPr>
            <p:nvPr/>
          </p:nvPicPr>
          <p:blipFill>
            <a:blip r:embed="rId15"/>
            <a:stretch>
              <a:fillRect/>
            </a:stretch>
          </p:blipFill>
          <p:spPr>
            <a:xfrm>
              <a:off x="10512445" y="6278349"/>
              <a:ext cx="773477" cy="359282"/>
            </a:xfrm>
            <a:prstGeom prst="rect">
              <a:avLst/>
            </a:prstGeom>
          </p:spPr>
        </p:pic>
      </p:grpSp>
      <p:pic>
        <p:nvPicPr>
          <p:cNvPr id="2" name="Εικόνα 1">
            <a:extLst>
              <a:ext uri="{FF2B5EF4-FFF2-40B4-BE49-F238E27FC236}">
                <a16:creationId xmlns:a16="http://schemas.microsoft.com/office/drawing/2014/main" id="{401E1541-B220-1C12-E6AA-6BC028B33584}"/>
              </a:ext>
            </a:extLst>
          </p:cNvPr>
          <p:cNvPicPr>
            <a:picLocks noChangeAspect="1"/>
          </p:cNvPicPr>
          <p:nvPr/>
        </p:nvPicPr>
        <p:blipFill>
          <a:blip r:embed="rId16"/>
          <a:stretch>
            <a:fillRect/>
          </a:stretch>
        </p:blipFill>
        <p:spPr>
          <a:xfrm>
            <a:off x="2800490" y="65897"/>
            <a:ext cx="6303810" cy="4858933"/>
          </a:xfrm>
          <a:prstGeom prst="rect">
            <a:avLst/>
          </a:prstGeom>
        </p:spPr>
      </p:pic>
    </p:spTree>
    <p:extLst>
      <p:ext uri="{BB962C8B-B14F-4D97-AF65-F5344CB8AC3E}">
        <p14:creationId xmlns:p14="http://schemas.microsoft.com/office/powerpoint/2010/main" val="4082481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6C86C29F-2AE3-4445-93FA-1BC6D81F323B}"/>
              </a:ext>
            </a:extLst>
          </p:cNvPr>
          <p:cNvPicPr>
            <a:picLocks noChangeAspect="1"/>
          </p:cNvPicPr>
          <p:nvPr/>
        </p:nvPicPr>
        <p:blipFill>
          <a:blip r:embed="rId3"/>
          <a:stretch>
            <a:fillRect/>
          </a:stretch>
        </p:blipFill>
        <p:spPr>
          <a:xfrm>
            <a:off x="0" y="-19974"/>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10</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584307" y="215477"/>
            <a:ext cx="6222440" cy="1384995"/>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Για να συνοψίσουμε, ο εκφοβισμός…</a:t>
            </a:r>
          </a:p>
          <a:p>
            <a:endParaRPr lang="en-AU" sz="2800" b="1" dirty="0">
              <a:solidFill>
                <a:srgbClr val="FFCC66"/>
              </a:solidFill>
              <a:latin typeface="Zona Pro" panose="02010503040002020004" pitchFamily="50" charset="0"/>
            </a:endParaRP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10</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6005863" cy="5124480"/>
          </a:xfrm>
          <a:prstGeom prst="rect">
            <a:avLst/>
          </a:prstGeom>
          <a:noFill/>
        </p:spPr>
        <p:txBody>
          <a:bodyPr wrap="square" rtlCol="0">
            <a:spAutoFit/>
          </a:bodyPr>
          <a:lstStyle/>
          <a:p>
            <a:r>
              <a:rPr lang="el-GR" sz="1900" dirty="0">
                <a:solidFill>
                  <a:schemeClr val="bg1"/>
                </a:solidFill>
                <a:cs typeface="Poppins" panose="00000500000000000000" pitchFamily="2" charset="0"/>
              </a:rPr>
              <a:t>• </a:t>
            </a:r>
            <a:r>
              <a:rPr lang="el-GR" sz="2800" dirty="0">
                <a:solidFill>
                  <a:schemeClr val="bg1"/>
                </a:solidFill>
                <a:cs typeface="Poppins" panose="00000500000000000000" pitchFamily="2" charset="0"/>
              </a:rPr>
              <a:t>Συνήθως επαναλαμβάνεται.</a:t>
            </a:r>
          </a:p>
          <a:p>
            <a:r>
              <a:rPr lang="el-GR" sz="2800" dirty="0">
                <a:solidFill>
                  <a:schemeClr val="bg1"/>
                </a:solidFill>
                <a:cs typeface="Poppins" panose="00000500000000000000" pitchFamily="2" charset="0"/>
              </a:rPr>
              <a:t>• Αφορά στην εμπρόθετη πρόκληση βλάβης.</a:t>
            </a:r>
          </a:p>
          <a:p>
            <a:r>
              <a:rPr lang="el-GR" sz="2800" dirty="0">
                <a:solidFill>
                  <a:schemeClr val="bg1"/>
                </a:solidFill>
                <a:cs typeface="Poppins" panose="00000500000000000000" pitchFamily="2" charset="0"/>
              </a:rPr>
              <a:t>• Περιλαμβάνει τη συστηματική κατάχρηση της εξουσίας.</a:t>
            </a:r>
          </a:p>
          <a:p>
            <a:endParaRPr lang="el-GR" sz="2800" dirty="0">
              <a:solidFill>
                <a:schemeClr val="bg1"/>
              </a:solidFill>
              <a:cs typeface="Poppins" panose="00000500000000000000" pitchFamily="2" charset="0"/>
            </a:endParaRPr>
          </a:p>
          <a:p>
            <a:r>
              <a:rPr lang="el-GR" sz="2800" dirty="0">
                <a:solidFill>
                  <a:schemeClr val="bg1"/>
                </a:solidFill>
                <a:cs typeface="Poppins" panose="00000500000000000000" pitchFamily="2" charset="0"/>
              </a:rPr>
              <a:t>Μορφές εκφοβισμού :</a:t>
            </a:r>
          </a:p>
          <a:p>
            <a:r>
              <a:rPr lang="el-GR" sz="2800" dirty="0">
                <a:solidFill>
                  <a:schemeClr val="bg1"/>
                </a:solidFill>
                <a:cs typeface="Poppins" panose="00000500000000000000" pitchFamily="2" charset="0"/>
              </a:rPr>
              <a:t>• Σωματικός</a:t>
            </a:r>
          </a:p>
          <a:p>
            <a:r>
              <a:rPr lang="el-GR" sz="2800" dirty="0">
                <a:solidFill>
                  <a:schemeClr val="bg1"/>
                </a:solidFill>
                <a:cs typeface="Poppins" panose="00000500000000000000" pitchFamily="2" charset="0"/>
              </a:rPr>
              <a:t>• Λεκτικός</a:t>
            </a:r>
          </a:p>
          <a:p>
            <a:r>
              <a:rPr lang="el-GR" sz="2800" dirty="0">
                <a:solidFill>
                  <a:schemeClr val="bg1"/>
                </a:solidFill>
                <a:cs typeface="Poppins" panose="00000500000000000000" pitchFamily="2" charset="0"/>
              </a:rPr>
              <a:t>• Κοινωνικός</a:t>
            </a:r>
          </a:p>
          <a:p>
            <a:r>
              <a:rPr lang="el-GR" sz="2800" dirty="0">
                <a:solidFill>
                  <a:schemeClr val="bg1"/>
                </a:solidFill>
                <a:cs typeface="Poppins" panose="00000500000000000000" pitchFamily="2" charset="0"/>
              </a:rPr>
              <a:t>• Διαδικτυακός</a:t>
            </a:r>
          </a:p>
          <a:p>
            <a:endParaRPr lang="el-GR" sz="1900" dirty="0">
              <a:solidFill>
                <a:schemeClr val="bg1"/>
              </a:solidFill>
              <a:latin typeface="Poppins" panose="00000500000000000000" pitchFamily="2" charset="0"/>
              <a:cs typeface="Poppins" panose="00000500000000000000" pitchFamily="2" charset="0"/>
            </a:endParaRPr>
          </a:p>
        </p:txBody>
      </p:sp>
      <p:pic>
        <p:nvPicPr>
          <p:cNvPr id="21" name="Picture 20" descr="Icon&#10;&#10;Description automatically generated with medium confidence">
            <a:extLst>
              <a:ext uri="{FF2B5EF4-FFF2-40B4-BE49-F238E27FC236}">
                <a16:creationId xmlns:a16="http://schemas.microsoft.com/office/drawing/2014/main" id="{E0C09958-C5BF-9657-DD1C-6CEA0670F65C}"/>
              </a:ext>
            </a:extLst>
          </p:cNvPr>
          <p:cNvPicPr>
            <a:picLocks noChangeAspect="1"/>
          </p:cNvPicPr>
          <p:nvPr/>
        </p:nvPicPr>
        <p:blipFill>
          <a:blip r:embed="rId7"/>
          <a:stretch>
            <a:fillRect/>
          </a:stretch>
        </p:blipFill>
        <p:spPr>
          <a:xfrm>
            <a:off x="10401292" y="213517"/>
            <a:ext cx="1450596" cy="401047"/>
          </a:xfrm>
          <a:prstGeom prst="rect">
            <a:avLst/>
          </a:prstGeom>
        </p:spPr>
      </p:pic>
      <p:pic>
        <p:nvPicPr>
          <p:cNvPr id="3" name="Graphic 2">
            <a:extLst>
              <a:ext uri="{FF2B5EF4-FFF2-40B4-BE49-F238E27FC236}">
                <a16:creationId xmlns:a16="http://schemas.microsoft.com/office/drawing/2014/main" id="{6C8A8B1B-E3E8-AFB6-211D-F420CCB959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1707" y="4925869"/>
            <a:ext cx="2743200" cy="478812"/>
          </a:xfrm>
          <a:prstGeom prst="rect">
            <a:avLst/>
          </a:prstGeom>
        </p:spPr>
      </p:pic>
      <p:pic>
        <p:nvPicPr>
          <p:cNvPr id="7" name="Graphic 6">
            <a:extLst>
              <a:ext uri="{FF2B5EF4-FFF2-40B4-BE49-F238E27FC236}">
                <a16:creationId xmlns:a16="http://schemas.microsoft.com/office/drawing/2014/main" id="{5CF697D0-401A-3078-EFAA-C1C85AA09D1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24849" y="1615875"/>
            <a:ext cx="2082551" cy="3628687"/>
          </a:xfrm>
          <a:prstGeom prst="rect">
            <a:avLst/>
          </a:prstGeom>
        </p:spPr>
      </p:pic>
    </p:spTree>
    <p:extLst>
      <p:ext uri="{BB962C8B-B14F-4D97-AF65-F5344CB8AC3E}">
        <p14:creationId xmlns:p14="http://schemas.microsoft.com/office/powerpoint/2010/main" val="2641599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6C86C29F-2AE3-4445-93FA-1BC6D81F323B}"/>
              </a:ext>
            </a:extLst>
          </p:cNvPr>
          <p:cNvPicPr>
            <a:picLocks noChangeAspect="1"/>
          </p:cNvPicPr>
          <p:nvPr/>
        </p:nvPicPr>
        <p:blipFill>
          <a:blip r:embed="rId3"/>
          <a:stretch>
            <a:fillRect/>
          </a:stretch>
        </p:blipFill>
        <p:spPr>
          <a:xfrm>
            <a:off x="0" y="-19974"/>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11</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0925668" y="6125112"/>
            <a:ext cx="719484"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11</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E0C09958-C5BF-9657-DD1C-6CEA0670F65C}"/>
              </a:ext>
            </a:extLst>
          </p:cNvPr>
          <p:cNvPicPr>
            <a:picLocks noChangeAspect="1"/>
          </p:cNvPicPr>
          <p:nvPr/>
        </p:nvPicPr>
        <p:blipFill>
          <a:blip r:embed="rId7"/>
          <a:stretch>
            <a:fillRect/>
          </a:stretch>
        </p:blipFill>
        <p:spPr>
          <a:xfrm>
            <a:off x="10401292" y="213517"/>
            <a:ext cx="1450596" cy="401047"/>
          </a:xfrm>
          <a:prstGeom prst="rect">
            <a:avLst/>
          </a:prstGeom>
        </p:spPr>
      </p:pic>
      <p:cxnSp>
        <p:nvCxnSpPr>
          <p:cNvPr id="3" name="Straight Connector 2">
            <a:extLst>
              <a:ext uri="{FF2B5EF4-FFF2-40B4-BE49-F238E27FC236}">
                <a16:creationId xmlns:a16="http://schemas.microsoft.com/office/drawing/2014/main" id="{0F981452-2A96-A637-1128-F4C0F85DBCEB}"/>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2EFC2CA-0424-96CD-E3AE-3D210E372088}"/>
              </a:ext>
            </a:extLst>
          </p:cNvPr>
          <p:cNvSpPr txBox="1"/>
          <p:nvPr/>
        </p:nvSpPr>
        <p:spPr>
          <a:xfrm>
            <a:off x="672602" y="1701400"/>
            <a:ext cx="5081703" cy="2400657"/>
          </a:xfrm>
          <a:prstGeom prst="rect">
            <a:avLst/>
          </a:prstGeom>
          <a:noFill/>
        </p:spPr>
        <p:txBody>
          <a:bodyPr wrap="square" rtlCol="0">
            <a:spAutoFit/>
          </a:bodyPr>
          <a:lstStyle/>
          <a:p>
            <a:r>
              <a:rPr lang="el-GR" sz="2800" dirty="0">
                <a:solidFill>
                  <a:schemeClr val="bg1"/>
                </a:solidFill>
                <a:cs typeface="Poppins" panose="00000500000000000000" pitchFamily="2" charset="0"/>
              </a:rPr>
              <a:t>Στη συνέχεια, θα εξερευνήσουμε περισσότερες </a:t>
            </a:r>
            <a:r>
              <a:rPr lang="el-GR" sz="2800" b="1" dirty="0">
                <a:solidFill>
                  <a:srgbClr val="FFCC66"/>
                </a:solidFill>
                <a:cs typeface="Poppins" panose="00000500000000000000" pitchFamily="2" charset="0"/>
              </a:rPr>
              <a:t>δραστηριότητες στην τάξη </a:t>
            </a:r>
            <a:r>
              <a:rPr lang="el-GR" sz="2800" dirty="0">
                <a:solidFill>
                  <a:schemeClr val="bg1"/>
                </a:solidFill>
                <a:cs typeface="Poppins" panose="00000500000000000000" pitchFamily="2" charset="0"/>
              </a:rPr>
              <a:t>που σχετίζονται με τη φιλία.</a:t>
            </a:r>
          </a:p>
          <a:p>
            <a:endParaRPr lang="en-GB" sz="1900" dirty="0">
              <a:solidFill>
                <a:schemeClr val="bg1"/>
              </a:solidFill>
              <a:latin typeface="Poppins" panose="00000500000000000000" pitchFamily="2" charset="0"/>
              <a:cs typeface="Poppins" panose="00000500000000000000" pitchFamily="2" charset="0"/>
            </a:endParaRPr>
          </a:p>
          <a:p>
            <a:endParaRPr lang="en-GB" sz="1900" dirty="0">
              <a:solidFill>
                <a:schemeClr val="bg1"/>
              </a:solidFill>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42383086-A58A-2E4E-3FFD-2615C5B51688}"/>
              </a:ext>
            </a:extLst>
          </p:cNvPr>
          <p:cNvSpPr txBox="1"/>
          <p:nvPr/>
        </p:nvSpPr>
        <p:spPr>
          <a:xfrm>
            <a:off x="609599" y="503212"/>
            <a:ext cx="8184445" cy="523220"/>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Μέρος 5 - Δραστηριότητες</a:t>
            </a:r>
          </a:p>
        </p:txBody>
      </p:sp>
      <p:pic>
        <p:nvPicPr>
          <p:cNvPr id="9" name="Graphic 8">
            <a:extLst>
              <a:ext uri="{FF2B5EF4-FFF2-40B4-BE49-F238E27FC236}">
                <a16:creationId xmlns:a16="http://schemas.microsoft.com/office/drawing/2014/main" id="{58C465B5-C2CA-4D4C-7F43-583484CFDD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48918" y="4765750"/>
            <a:ext cx="3370480" cy="478812"/>
          </a:xfrm>
          <a:prstGeom prst="rect">
            <a:avLst/>
          </a:prstGeom>
        </p:spPr>
      </p:pic>
      <p:pic>
        <p:nvPicPr>
          <p:cNvPr id="10" name="Graphic 9">
            <a:extLst>
              <a:ext uri="{FF2B5EF4-FFF2-40B4-BE49-F238E27FC236}">
                <a16:creationId xmlns:a16="http://schemas.microsoft.com/office/drawing/2014/main" id="{CC63D5DA-613B-4528-1B81-FEC9621D7F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69212" y="2003226"/>
            <a:ext cx="3550186" cy="2896595"/>
          </a:xfrm>
          <a:prstGeom prst="rect">
            <a:avLst/>
          </a:prstGeom>
        </p:spPr>
      </p:pic>
    </p:spTree>
    <p:extLst>
      <p:ext uri="{BB962C8B-B14F-4D97-AF65-F5344CB8AC3E}">
        <p14:creationId xmlns:p14="http://schemas.microsoft.com/office/powerpoint/2010/main" val="576816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6C86C29F-2AE3-4445-93FA-1BC6D81F323B}"/>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12</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262355"/>
            <a:ext cx="6060311" cy="954107"/>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Δραστηριότητα – Λέξεις και φράσεις για τη φιλία</a:t>
            </a:r>
            <a:endParaRPr lang="en-AU" sz="2800" b="1" dirty="0">
              <a:solidFill>
                <a:srgbClr val="FFCC66"/>
              </a:solidFill>
              <a:latin typeface="Zona Pro" panose="02010503040002020004" pitchFamily="50" charset="0"/>
            </a:endParaRP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12</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6005863" cy="4770537"/>
          </a:xfrm>
          <a:prstGeom prst="rect">
            <a:avLst/>
          </a:prstGeom>
          <a:noFill/>
        </p:spPr>
        <p:txBody>
          <a:bodyPr wrap="square" rtlCol="0">
            <a:spAutoFit/>
          </a:bodyPr>
          <a:lstStyle/>
          <a:p>
            <a:r>
              <a:rPr lang="el-GR" sz="1900" dirty="0">
                <a:solidFill>
                  <a:schemeClr val="bg1"/>
                </a:solidFill>
                <a:cs typeface="Poppins" panose="00000500000000000000" pitchFamily="2" charset="0"/>
              </a:rPr>
              <a:t>Ας βρούμε διάφορες </a:t>
            </a:r>
            <a:r>
              <a:rPr lang="el-GR" sz="1900" b="1" dirty="0">
                <a:solidFill>
                  <a:srgbClr val="FFCC66"/>
                </a:solidFill>
                <a:cs typeface="Poppins" panose="00000500000000000000" pitchFamily="2" charset="0"/>
              </a:rPr>
              <a:t>γνωστές φράσεις </a:t>
            </a:r>
            <a:r>
              <a:rPr lang="el-GR" sz="1900" dirty="0">
                <a:solidFill>
                  <a:schemeClr val="bg1"/>
                </a:solidFill>
                <a:cs typeface="Poppins" panose="00000500000000000000" pitchFamily="2" charset="0"/>
              </a:rPr>
              <a:t>για τη φιλία και ας συζητήσουμε τη </a:t>
            </a:r>
            <a:r>
              <a:rPr lang="el-GR" sz="1900" b="1" dirty="0">
                <a:solidFill>
                  <a:srgbClr val="FFCC66"/>
                </a:solidFill>
                <a:cs typeface="Poppins" panose="00000500000000000000" pitchFamily="2" charset="0"/>
              </a:rPr>
              <a:t>σημασία τους</a:t>
            </a:r>
            <a:r>
              <a:rPr lang="el-GR" sz="1900" dirty="0">
                <a:solidFill>
                  <a:schemeClr val="bg1"/>
                </a:solidFill>
                <a:cs typeface="Poppins" panose="00000500000000000000" pitchFamily="2" charset="0"/>
              </a:rPr>
              <a:t>.</a:t>
            </a:r>
          </a:p>
          <a:p>
            <a:endParaRPr lang="el-GR" sz="1900" dirty="0">
              <a:solidFill>
                <a:schemeClr val="bg1"/>
              </a:solidFill>
              <a:cs typeface="Poppins" panose="00000500000000000000" pitchFamily="2" charset="0"/>
            </a:endParaRPr>
          </a:p>
          <a:p>
            <a:r>
              <a:rPr lang="el-GR" sz="1900" dirty="0">
                <a:solidFill>
                  <a:schemeClr val="bg1"/>
                </a:solidFill>
                <a:cs typeface="Poppins" panose="00000500000000000000" pitchFamily="2" charset="0"/>
              </a:rPr>
              <a:t>«Το να περπατάς με έναν φίλο στο σκοτάδι είναι καλύτερο από το να περπατάς μόνος στο φως».</a:t>
            </a:r>
          </a:p>
          <a:p>
            <a:endParaRPr lang="el-GR" sz="1900" dirty="0">
              <a:solidFill>
                <a:schemeClr val="bg1"/>
              </a:solidFill>
              <a:cs typeface="Poppins" panose="00000500000000000000" pitchFamily="2" charset="0"/>
            </a:endParaRPr>
          </a:p>
          <a:p>
            <a:r>
              <a:rPr lang="el-GR" sz="1900" dirty="0">
                <a:solidFill>
                  <a:schemeClr val="bg1"/>
                </a:solidFill>
                <a:cs typeface="Poppins" panose="00000500000000000000" pitchFamily="2" charset="0"/>
              </a:rPr>
              <a:t>«Ένας/μία καλός/η φίλος/η είναι σαν ένα τετράφυλλο τριφύλλι· δύσκολο να το βρεις, τυχερός/η όποιος/α το έχει».</a:t>
            </a:r>
          </a:p>
          <a:p>
            <a:endParaRPr lang="el-GR" sz="1900" dirty="0">
              <a:solidFill>
                <a:schemeClr val="bg1"/>
              </a:solidFill>
              <a:cs typeface="Poppins" panose="00000500000000000000" pitchFamily="2" charset="0"/>
            </a:endParaRPr>
          </a:p>
          <a:p>
            <a:r>
              <a:rPr lang="el-GR" sz="1900" dirty="0">
                <a:solidFill>
                  <a:schemeClr val="bg1"/>
                </a:solidFill>
                <a:cs typeface="Poppins" panose="00000500000000000000" pitchFamily="2" charset="0"/>
              </a:rPr>
              <a:t>«Ως ο/η καλύτερος/η σου φίλος/η, θα σε σηκώσω πάντα όταν πέφτεις… αφού πρώτα σταματήσουμε να γελάμε».</a:t>
            </a:r>
          </a:p>
          <a:p>
            <a:endParaRPr lang="el-GR" sz="1900" dirty="0">
              <a:solidFill>
                <a:schemeClr val="bg1"/>
              </a:solidFill>
              <a:cs typeface="Poppins" panose="00000500000000000000" pitchFamily="2" charset="0"/>
            </a:endParaRPr>
          </a:p>
          <a:p>
            <a:r>
              <a:rPr lang="el-GR" sz="1900" dirty="0">
                <a:solidFill>
                  <a:schemeClr val="bg1"/>
                </a:solidFill>
                <a:cs typeface="Poppins" panose="00000500000000000000" pitchFamily="2" charset="0"/>
              </a:rPr>
              <a:t>«Μην αφήνεις τους/</a:t>
            </a:r>
            <a:r>
              <a:rPr lang="el-GR" sz="1900" dirty="0" err="1">
                <a:solidFill>
                  <a:schemeClr val="bg1"/>
                </a:solidFill>
                <a:cs typeface="Poppins" panose="00000500000000000000" pitchFamily="2" charset="0"/>
              </a:rPr>
              <a:t>ις</a:t>
            </a:r>
            <a:r>
              <a:rPr lang="el-GR" sz="1900" dirty="0">
                <a:solidFill>
                  <a:schemeClr val="bg1"/>
                </a:solidFill>
                <a:cs typeface="Poppins" panose="00000500000000000000" pitchFamily="2" charset="0"/>
              </a:rPr>
              <a:t> καλύτερούς/</a:t>
            </a:r>
            <a:r>
              <a:rPr lang="el-GR" sz="1900" dirty="0" err="1">
                <a:solidFill>
                  <a:schemeClr val="bg1"/>
                </a:solidFill>
                <a:cs typeface="Poppins" panose="00000500000000000000" pitchFamily="2" charset="0"/>
              </a:rPr>
              <a:t>ές</a:t>
            </a:r>
            <a:r>
              <a:rPr lang="el-GR" sz="1900" dirty="0">
                <a:solidFill>
                  <a:schemeClr val="bg1"/>
                </a:solidFill>
                <a:cs typeface="Poppins" panose="00000500000000000000" pitchFamily="2" charset="0"/>
              </a:rPr>
              <a:t> σου φίλους/</a:t>
            </a:r>
            <a:r>
              <a:rPr lang="el-GR" sz="1900" dirty="0" err="1">
                <a:solidFill>
                  <a:schemeClr val="bg1"/>
                </a:solidFill>
                <a:cs typeface="Poppins" panose="00000500000000000000" pitchFamily="2" charset="0"/>
              </a:rPr>
              <a:t>ες</a:t>
            </a:r>
            <a:r>
              <a:rPr lang="el-GR" sz="1900" dirty="0">
                <a:solidFill>
                  <a:schemeClr val="bg1"/>
                </a:solidFill>
                <a:cs typeface="Poppins" panose="00000500000000000000" pitchFamily="2" charset="0"/>
              </a:rPr>
              <a:t> να </a:t>
            </a:r>
          </a:p>
          <a:p>
            <a:r>
              <a:rPr lang="el-GR" sz="1900" dirty="0">
                <a:solidFill>
                  <a:schemeClr val="bg1"/>
                </a:solidFill>
                <a:cs typeface="Poppins" panose="00000500000000000000" pitchFamily="2" charset="0"/>
              </a:rPr>
              <a:t>νιώθουν μόνοι/</a:t>
            </a:r>
            <a:r>
              <a:rPr lang="el-GR" sz="1900" dirty="0" err="1">
                <a:solidFill>
                  <a:schemeClr val="bg1"/>
                </a:solidFill>
                <a:cs typeface="Poppins" panose="00000500000000000000" pitchFamily="2" charset="0"/>
              </a:rPr>
              <a:t>ες</a:t>
            </a:r>
            <a:r>
              <a:rPr lang="el-GR" sz="1900" dirty="0">
                <a:solidFill>
                  <a:schemeClr val="bg1"/>
                </a:solidFill>
                <a:cs typeface="Poppins" panose="00000500000000000000" pitchFamily="2" charset="0"/>
              </a:rPr>
              <a:t>… συνέχισε να τους/</a:t>
            </a:r>
            <a:r>
              <a:rPr lang="el-GR" sz="1900" dirty="0" err="1">
                <a:solidFill>
                  <a:schemeClr val="bg1"/>
                </a:solidFill>
                <a:cs typeface="Poppins" panose="00000500000000000000" pitchFamily="2" charset="0"/>
              </a:rPr>
              <a:t>ις</a:t>
            </a:r>
            <a:r>
              <a:rPr lang="el-GR" sz="1900" dirty="0">
                <a:solidFill>
                  <a:schemeClr val="bg1"/>
                </a:solidFill>
                <a:cs typeface="Poppins" panose="00000500000000000000" pitchFamily="2" charset="0"/>
              </a:rPr>
              <a:t> ενοχλείς».</a:t>
            </a:r>
          </a:p>
          <a:p>
            <a:endParaRPr lang="el-GR" sz="1900" dirty="0">
              <a:solidFill>
                <a:schemeClr val="bg1"/>
              </a:solidFill>
              <a:cs typeface="Poppins" panose="00000500000000000000" pitchFamily="2" charset="0"/>
            </a:endParaRPr>
          </a:p>
        </p:txBody>
      </p:sp>
      <p:pic>
        <p:nvPicPr>
          <p:cNvPr id="20" name="Graphic 19">
            <a:extLst>
              <a:ext uri="{FF2B5EF4-FFF2-40B4-BE49-F238E27FC236}">
                <a16:creationId xmlns:a16="http://schemas.microsoft.com/office/drawing/2014/main" id="{78773238-8CCA-45AB-8FE5-0933FE8372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1707" y="4925869"/>
            <a:ext cx="2743200" cy="478812"/>
          </a:xfrm>
          <a:prstGeom prst="rect">
            <a:avLst/>
          </a:prstGeom>
        </p:spPr>
      </p:pic>
      <p:pic>
        <p:nvPicPr>
          <p:cNvPr id="13" name="Graphic 12">
            <a:extLst>
              <a:ext uri="{FF2B5EF4-FFF2-40B4-BE49-F238E27FC236}">
                <a16:creationId xmlns:a16="http://schemas.microsoft.com/office/drawing/2014/main" id="{5A206097-B900-4427-A1D3-1A4B3CF855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24849" y="1615875"/>
            <a:ext cx="2082551" cy="3628687"/>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18840C34-8B46-D7E7-60DB-1BAD9480718F}"/>
              </a:ext>
            </a:extLst>
          </p:cNvPr>
          <p:cNvPicPr>
            <a:picLocks noChangeAspect="1"/>
          </p:cNvPicPr>
          <p:nvPr/>
        </p:nvPicPr>
        <p:blipFill>
          <a:blip r:embed="rId11"/>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3808873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6C86C29F-2AE3-4445-93FA-1BC6D81F323B}"/>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13</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600" y="503212"/>
            <a:ext cx="6406628" cy="477054"/>
          </a:xfrm>
          <a:prstGeom prst="rect">
            <a:avLst/>
          </a:prstGeom>
          <a:noFill/>
        </p:spPr>
        <p:txBody>
          <a:bodyPr wrap="square" rtlCol="0">
            <a:spAutoFit/>
          </a:bodyPr>
          <a:lstStyle/>
          <a:p>
            <a:r>
              <a:rPr lang="el-GR" sz="2500" b="1" dirty="0">
                <a:solidFill>
                  <a:srgbClr val="FFCC66"/>
                </a:solidFill>
                <a:latin typeface="Zona Pro" panose="02010503040002020004" pitchFamily="50" charset="0"/>
              </a:rPr>
              <a:t>Δραστηριότητα – Τι είναι ο/η φίλος/η;</a:t>
            </a:r>
            <a:endParaRPr lang="en-AU" sz="2500" b="1" dirty="0">
              <a:solidFill>
                <a:srgbClr val="FFCC66"/>
              </a:solidFill>
              <a:latin typeface="Zona Pro" panose="02010503040002020004" pitchFamily="50" charset="0"/>
            </a:endParaRP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0951390" y="6125112"/>
            <a:ext cx="62983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13</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6005863" cy="4185761"/>
          </a:xfrm>
          <a:prstGeom prst="rect">
            <a:avLst/>
          </a:prstGeom>
          <a:noFill/>
        </p:spPr>
        <p:txBody>
          <a:bodyPr wrap="square" rtlCol="0">
            <a:spAutoFit/>
          </a:bodyPr>
          <a:lstStyle/>
          <a:p>
            <a:r>
              <a:rPr lang="el-GR" sz="1900" dirty="0">
                <a:solidFill>
                  <a:schemeClr val="bg1"/>
                </a:solidFill>
                <a:cs typeface="Poppins" panose="00000500000000000000" pitchFamily="2" charset="0"/>
              </a:rPr>
              <a:t>Σε </a:t>
            </a:r>
            <a:r>
              <a:rPr lang="el-GR" sz="1900" b="1" dirty="0">
                <a:solidFill>
                  <a:srgbClr val="FFCC66"/>
                </a:solidFill>
                <a:cs typeface="Poppins" panose="00000500000000000000" pitchFamily="2" charset="0"/>
              </a:rPr>
              <a:t>ομάδες</a:t>
            </a:r>
            <a:r>
              <a:rPr lang="el-GR" sz="1900" dirty="0">
                <a:solidFill>
                  <a:schemeClr val="bg1"/>
                </a:solidFill>
                <a:cs typeface="Poppins" panose="00000500000000000000" pitchFamily="2" charset="0"/>
              </a:rPr>
              <a:t>, απαντήστε σε μία από αυτές τις ερωτήσεις:</a:t>
            </a:r>
          </a:p>
          <a:p>
            <a:endParaRPr lang="el-GR" sz="1900" dirty="0">
              <a:solidFill>
                <a:schemeClr val="bg1"/>
              </a:solidFill>
              <a:cs typeface="Poppins" panose="00000500000000000000" pitchFamily="2" charset="0"/>
            </a:endParaRPr>
          </a:p>
          <a:p>
            <a:r>
              <a:rPr lang="el-GR" sz="1900" dirty="0">
                <a:solidFill>
                  <a:schemeClr val="bg1"/>
                </a:solidFill>
                <a:cs typeface="Poppins" panose="00000500000000000000" pitchFamily="2" charset="0"/>
              </a:rPr>
              <a:t>• Τι κάνει έναν/μία καλό/ή φίλο/η;</a:t>
            </a:r>
          </a:p>
          <a:p>
            <a:endParaRPr lang="el-GR" sz="1900" dirty="0">
              <a:solidFill>
                <a:schemeClr val="bg1"/>
              </a:solidFill>
              <a:cs typeface="Poppins" panose="00000500000000000000" pitchFamily="2" charset="0"/>
            </a:endParaRPr>
          </a:p>
          <a:p>
            <a:r>
              <a:rPr lang="el-GR" sz="1900" dirty="0">
                <a:solidFill>
                  <a:schemeClr val="bg1"/>
                </a:solidFill>
                <a:cs typeface="Poppins" panose="00000500000000000000" pitchFamily="2" charset="0"/>
              </a:rPr>
              <a:t>• Ποια είναι τα οφέλη του να έχεις φίλους/</a:t>
            </a:r>
            <a:r>
              <a:rPr lang="el-GR" sz="1900" dirty="0" err="1">
                <a:solidFill>
                  <a:schemeClr val="bg1"/>
                </a:solidFill>
                <a:cs typeface="Poppins" panose="00000500000000000000" pitchFamily="2" charset="0"/>
              </a:rPr>
              <a:t>ες</a:t>
            </a:r>
            <a:r>
              <a:rPr lang="el-GR" sz="1900" dirty="0">
                <a:solidFill>
                  <a:schemeClr val="bg1"/>
                </a:solidFill>
                <a:cs typeface="Poppins" panose="00000500000000000000" pitchFamily="2" charset="0"/>
              </a:rPr>
              <a:t>;</a:t>
            </a:r>
          </a:p>
          <a:p>
            <a:endParaRPr lang="el-GR" sz="1900" dirty="0">
              <a:solidFill>
                <a:schemeClr val="bg1"/>
              </a:solidFill>
              <a:cs typeface="Poppins" panose="00000500000000000000" pitchFamily="2" charset="0"/>
            </a:endParaRPr>
          </a:p>
          <a:p>
            <a:r>
              <a:rPr lang="el-GR" sz="1900" dirty="0">
                <a:solidFill>
                  <a:schemeClr val="bg1"/>
                </a:solidFill>
                <a:cs typeface="Poppins" panose="00000500000000000000" pitchFamily="2" charset="0"/>
              </a:rPr>
              <a:t>• Πώς μπορείς να κάνεις νέους/</a:t>
            </a:r>
            <a:r>
              <a:rPr lang="el-GR" sz="1900" dirty="0" err="1">
                <a:solidFill>
                  <a:schemeClr val="bg1"/>
                </a:solidFill>
                <a:cs typeface="Poppins" panose="00000500000000000000" pitchFamily="2" charset="0"/>
              </a:rPr>
              <a:t>ες</a:t>
            </a:r>
            <a:r>
              <a:rPr lang="el-GR" sz="1900" dirty="0">
                <a:solidFill>
                  <a:schemeClr val="bg1"/>
                </a:solidFill>
                <a:cs typeface="Poppins" panose="00000500000000000000" pitchFamily="2" charset="0"/>
              </a:rPr>
              <a:t> φίλους/</a:t>
            </a:r>
            <a:r>
              <a:rPr lang="el-GR" sz="1900" dirty="0" err="1">
                <a:solidFill>
                  <a:schemeClr val="bg1"/>
                </a:solidFill>
                <a:cs typeface="Poppins" panose="00000500000000000000" pitchFamily="2" charset="0"/>
              </a:rPr>
              <a:t>ες</a:t>
            </a:r>
            <a:r>
              <a:rPr lang="el-GR" sz="1900" dirty="0">
                <a:solidFill>
                  <a:schemeClr val="bg1"/>
                </a:solidFill>
                <a:cs typeface="Poppins" panose="00000500000000000000" pitchFamily="2" charset="0"/>
              </a:rPr>
              <a:t>;</a:t>
            </a:r>
          </a:p>
          <a:p>
            <a:endParaRPr lang="el-GR" sz="1900" dirty="0">
              <a:solidFill>
                <a:schemeClr val="bg1"/>
              </a:solidFill>
              <a:cs typeface="Poppins" panose="00000500000000000000" pitchFamily="2" charset="0"/>
            </a:endParaRPr>
          </a:p>
          <a:p>
            <a:r>
              <a:rPr lang="el-GR" sz="1900" dirty="0">
                <a:solidFill>
                  <a:schemeClr val="bg1"/>
                </a:solidFill>
                <a:cs typeface="Poppins" panose="00000500000000000000" pitchFamily="2" charset="0"/>
              </a:rPr>
              <a:t>• Πώς μπορείς να κρατήσεις τους/</a:t>
            </a:r>
            <a:r>
              <a:rPr lang="el-GR" sz="1900" dirty="0" err="1">
                <a:solidFill>
                  <a:schemeClr val="bg1"/>
                </a:solidFill>
                <a:cs typeface="Poppins" panose="00000500000000000000" pitchFamily="2" charset="0"/>
              </a:rPr>
              <a:t>ις</a:t>
            </a:r>
            <a:r>
              <a:rPr lang="el-GR" sz="1900" dirty="0">
                <a:solidFill>
                  <a:schemeClr val="bg1"/>
                </a:solidFill>
                <a:cs typeface="Poppins" panose="00000500000000000000" pitchFamily="2" charset="0"/>
              </a:rPr>
              <a:t> φίλους/</a:t>
            </a:r>
            <a:r>
              <a:rPr lang="el-GR" sz="1900" dirty="0" err="1">
                <a:solidFill>
                  <a:schemeClr val="bg1"/>
                </a:solidFill>
                <a:cs typeface="Poppins" panose="00000500000000000000" pitchFamily="2" charset="0"/>
              </a:rPr>
              <a:t>ες</a:t>
            </a:r>
            <a:r>
              <a:rPr lang="el-GR" sz="1900" dirty="0">
                <a:solidFill>
                  <a:schemeClr val="bg1"/>
                </a:solidFill>
                <a:cs typeface="Poppins" panose="00000500000000000000" pitchFamily="2" charset="0"/>
              </a:rPr>
              <a:t> σου;</a:t>
            </a:r>
          </a:p>
          <a:p>
            <a:endParaRPr lang="el-GR" sz="1900" dirty="0">
              <a:solidFill>
                <a:schemeClr val="bg1"/>
              </a:solidFill>
              <a:cs typeface="Poppins" panose="00000500000000000000" pitchFamily="2" charset="0"/>
            </a:endParaRPr>
          </a:p>
          <a:p>
            <a:r>
              <a:rPr lang="el-GR" sz="1900" dirty="0">
                <a:solidFill>
                  <a:schemeClr val="bg1"/>
                </a:solidFill>
                <a:cs typeface="Poppins" panose="00000500000000000000" pitchFamily="2" charset="0"/>
              </a:rPr>
              <a:t>• Τι μπορεί να εμποδίσει μία φιλία;</a:t>
            </a:r>
          </a:p>
          <a:p>
            <a:endParaRPr lang="el-GR" sz="1900" dirty="0">
              <a:solidFill>
                <a:schemeClr val="bg1"/>
              </a:solidFill>
              <a:cs typeface="Poppins" panose="00000500000000000000" pitchFamily="2" charset="0"/>
            </a:endParaRPr>
          </a:p>
          <a:p>
            <a:r>
              <a:rPr lang="el-GR" sz="1900" dirty="0">
                <a:solidFill>
                  <a:schemeClr val="bg1"/>
                </a:solidFill>
                <a:cs typeface="Poppins" panose="00000500000000000000" pitchFamily="2" charset="0"/>
              </a:rPr>
              <a:t>• Πώς μπορεί ένας/μία φίλος/η να στηρίξει κάποιον/α που δέχεται εκφοβισμό;</a:t>
            </a:r>
          </a:p>
        </p:txBody>
      </p:sp>
      <p:pic>
        <p:nvPicPr>
          <p:cNvPr id="20" name="Graphic 19">
            <a:extLst>
              <a:ext uri="{FF2B5EF4-FFF2-40B4-BE49-F238E27FC236}">
                <a16:creationId xmlns:a16="http://schemas.microsoft.com/office/drawing/2014/main" id="{78773238-8CCA-45AB-8FE5-0933FE8372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48918" y="4765750"/>
            <a:ext cx="3370480" cy="478812"/>
          </a:xfrm>
          <a:prstGeom prst="rect">
            <a:avLst/>
          </a:prstGeom>
        </p:spPr>
      </p:pic>
      <p:pic>
        <p:nvPicPr>
          <p:cNvPr id="19" name="Graphic 18">
            <a:extLst>
              <a:ext uri="{FF2B5EF4-FFF2-40B4-BE49-F238E27FC236}">
                <a16:creationId xmlns:a16="http://schemas.microsoft.com/office/drawing/2014/main" id="{065B7F9C-6E68-4AC2-87B3-1861D29975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69212" y="2003226"/>
            <a:ext cx="3550186" cy="2896595"/>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F74D313B-E17E-F17B-1B7A-33143EAF64A5}"/>
              </a:ext>
            </a:extLst>
          </p:cNvPr>
          <p:cNvPicPr>
            <a:picLocks noChangeAspect="1"/>
          </p:cNvPicPr>
          <p:nvPr/>
        </p:nvPicPr>
        <p:blipFill>
          <a:blip r:embed="rId11"/>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2954851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6C86C29F-2AE3-4445-93FA-1BC6D81F323B}"/>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14</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5360052"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268698"/>
            <a:ext cx="4279901" cy="1384995"/>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Δραστηριότητα – Καλοί/</a:t>
            </a:r>
            <a:r>
              <a:rPr lang="el-GR" sz="2800" b="1" dirty="0" err="1">
                <a:solidFill>
                  <a:srgbClr val="FFCC66"/>
                </a:solidFill>
                <a:latin typeface="Zona Pro" panose="02010503040002020004" pitchFamily="50" charset="0"/>
              </a:rPr>
              <a:t>ες</a:t>
            </a:r>
            <a:r>
              <a:rPr lang="el-GR" sz="2800" b="1" dirty="0">
                <a:solidFill>
                  <a:srgbClr val="FFCC66"/>
                </a:solidFill>
                <a:latin typeface="Zona Pro" panose="02010503040002020004" pitchFamily="50" charset="0"/>
              </a:rPr>
              <a:t> φίλοι/</a:t>
            </a:r>
            <a:r>
              <a:rPr lang="el-GR" sz="2800" b="1" dirty="0" err="1">
                <a:solidFill>
                  <a:srgbClr val="FFCC66"/>
                </a:solidFill>
                <a:latin typeface="Zona Pro" panose="02010503040002020004" pitchFamily="50" charset="0"/>
              </a:rPr>
              <a:t>ες</a:t>
            </a:r>
            <a:endParaRPr lang="el-GR" sz="2800" b="1" dirty="0">
              <a:solidFill>
                <a:srgbClr val="FFCC66"/>
              </a:solidFill>
              <a:latin typeface="Zona Pro" panose="02010503040002020004" pitchFamily="50" charset="0"/>
            </a:endParaRPr>
          </a:p>
          <a:p>
            <a:endParaRPr lang="en-AU" sz="2800" b="1" dirty="0">
              <a:solidFill>
                <a:srgbClr val="FFCC66"/>
              </a:solidFill>
              <a:latin typeface="Zona Pro" panose="02010503040002020004" pitchFamily="50" charset="0"/>
            </a:endParaRP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4152900"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0951390" y="6125112"/>
            <a:ext cx="62983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14</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9336">
            <a:off x="5087536" y="-1267555"/>
            <a:ext cx="405642" cy="12040013"/>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6" y="1596297"/>
            <a:ext cx="4034624" cy="2431435"/>
          </a:xfrm>
          <a:prstGeom prst="rect">
            <a:avLst/>
          </a:prstGeom>
          <a:noFill/>
        </p:spPr>
        <p:txBody>
          <a:bodyPr wrap="square" rtlCol="0">
            <a:spAutoFit/>
          </a:bodyPr>
          <a:lstStyle/>
          <a:p>
            <a:r>
              <a:rPr lang="el-GR" sz="1900" dirty="0">
                <a:solidFill>
                  <a:schemeClr val="bg1"/>
                </a:solidFill>
                <a:cs typeface="Poppins" panose="00000500000000000000" pitchFamily="2" charset="0"/>
              </a:rPr>
              <a:t>Ένας/Μία </a:t>
            </a:r>
            <a:r>
              <a:rPr lang="el-GR" sz="1900" b="1" dirty="0">
                <a:solidFill>
                  <a:srgbClr val="FFCC66"/>
                </a:solidFill>
                <a:cs typeface="Poppins" panose="00000500000000000000" pitchFamily="2" charset="0"/>
              </a:rPr>
              <a:t>καλός/ή φίλος/η </a:t>
            </a:r>
            <a:r>
              <a:rPr lang="el-GR" sz="1900" dirty="0">
                <a:solidFill>
                  <a:schemeClr val="bg1"/>
                </a:solidFill>
                <a:cs typeface="Poppins" panose="00000500000000000000" pitchFamily="2" charset="0"/>
              </a:rPr>
              <a:t>θα σε σέβεται, θα σε καταλαβαίνει, θα νοιάζεται για σένα και πολλά ακόμα.</a:t>
            </a:r>
          </a:p>
          <a:p>
            <a:endParaRPr lang="el-GR" sz="1900" dirty="0">
              <a:solidFill>
                <a:schemeClr val="bg1"/>
              </a:solidFill>
              <a:cs typeface="Poppins" panose="00000500000000000000" pitchFamily="2" charset="0"/>
            </a:endParaRPr>
          </a:p>
          <a:p>
            <a:r>
              <a:rPr lang="el-GR" sz="1900" dirty="0">
                <a:solidFill>
                  <a:schemeClr val="bg1"/>
                </a:solidFill>
                <a:cs typeface="Poppins" panose="00000500000000000000" pitchFamily="2" charset="0"/>
              </a:rPr>
              <a:t>Κοιτάξτε το διάγραμμα στα δεξιά για να </a:t>
            </a:r>
            <a:r>
              <a:rPr lang="el-GR" sz="1900" b="1" dirty="0">
                <a:solidFill>
                  <a:srgbClr val="FFCC66"/>
                </a:solidFill>
                <a:cs typeface="Poppins" panose="00000500000000000000" pitchFamily="2" charset="0"/>
              </a:rPr>
              <a:t>καταλάβετε</a:t>
            </a:r>
            <a:r>
              <a:rPr lang="el-GR" sz="1900" dirty="0">
                <a:solidFill>
                  <a:schemeClr val="bg1"/>
                </a:solidFill>
                <a:cs typeface="Poppins" panose="00000500000000000000" pitchFamily="2" charset="0"/>
              </a:rPr>
              <a:t> καλύτερα πώς είναι να είσαι (ή να έχεις) καλούς/ες φίλους/ες.</a:t>
            </a:r>
          </a:p>
          <a:p>
            <a:endParaRPr lang="el-GR" sz="1900" dirty="0">
              <a:solidFill>
                <a:schemeClr val="bg1"/>
              </a:solidFill>
              <a:latin typeface="Poppins" panose="00000500000000000000" pitchFamily="2" charset="0"/>
              <a:cs typeface="Poppins" panose="00000500000000000000" pitchFamily="2" charset="0"/>
            </a:endParaRPr>
          </a:p>
        </p:txBody>
      </p:sp>
      <p:pic>
        <p:nvPicPr>
          <p:cNvPr id="14" name="Picture 13" descr="Icon&#10;&#10;Description automatically generated with medium confidence">
            <a:extLst>
              <a:ext uri="{FF2B5EF4-FFF2-40B4-BE49-F238E27FC236}">
                <a16:creationId xmlns:a16="http://schemas.microsoft.com/office/drawing/2014/main" id="{68B1493A-4892-FCA0-EFFA-CF6A2852E095}"/>
              </a:ext>
            </a:extLst>
          </p:cNvPr>
          <p:cNvPicPr>
            <a:picLocks noChangeAspect="1"/>
          </p:cNvPicPr>
          <p:nvPr/>
        </p:nvPicPr>
        <p:blipFill>
          <a:blip r:embed="rId7"/>
          <a:stretch>
            <a:fillRect/>
          </a:stretch>
        </p:blipFill>
        <p:spPr>
          <a:xfrm>
            <a:off x="10401292" y="213517"/>
            <a:ext cx="1450596" cy="401047"/>
          </a:xfrm>
          <a:prstGeom prst="rect">
            <a:avLst/>
          </a:prstGeom>
        </p:spPr>
      </p:pic>
      <p:pic>
        <p:nvPicPr>
          <p:cNvPr id="3" name="Εικόνα 2">
            <a:extLst>
              <a:ext uri="{FF2B5EF4-FFF2-40B4-BE49-F238E27FC236}">
                <a16:creationId xmlns:a16="http://schemas.microsoft.com/office/drawing/2014/main" id="{B7928E39-A003-B545-FA7B-53D8AEAFF032}"/>
              </a:ext>
            </a:extLst>
          </p:cNvPr>
          <p:cNvPicPr>
            <a:picLocks noChangeAspect="1"/>
          </p:cNvPicPr>
          <p:nvPr/>
        </p:nvPicPr>
        <p:blipFill>
          <a:blip r:embed="rId8"/>
          <a:stretch>
            <a:fillRect/>
          </a:stretch>
        </p:blipFill>
        <p:spPr>
          <a:xfrm>
            <a:off x="5048253" y="0"/>
            <a:ext cx="7206552" cy="6900761"/>
          </a:xfrm>
          <a:prstGeom prst="rect">
            <a:avLst/>
          </a:prstGeom>
        </p:spPr>
      </p:pic>
    </p:spTree>
    <p:extLst>
      <p:ext uri="{BB962C8B-B14F-4D97-AF65-F5344CB8AC3E}">
        <p14:creationId xmlns:p14="http://schemas.microsoft.com/office/powerpoint/2010/main" val="43160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6C86C29F-2AE3-4445-93FA-1BC6D81F323B}"/>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15</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201316"/>
            <a:ext cx="6286485" cy="1384995"/>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Δραστηριότητα – Αναζήτηση Λέξεων</a:t>
            </a:r>
          </a:p>
          <a:p>
            <a:endParaRPr lang="en-AU" sz="2800" b="1" dirty="0">
              <a:solidFill>
                <a:srgbClr val="FFCC66"/>
              </a:solidFill>
              <a:latin typeface="Zona Pro" panose="02010503040002020004" pitchFamily="50" charset="0"/>
            </a:endParaRP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0951390" y="6125112"/>
            <a:ext cx="62983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15</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6005863" cy="1554272"/>
          </a:xfrm>
          <a:prstGeom prst="rect">
            <a:avLst/>
          </a:prstGeom>
          <a:noFill/>
        </p:spPr>
        <p:txBody>
          <a:bodyPr wrap="square" rtlCol="0">
            <a:spAutoFit/>
          </a:bodyPr>
          <a:lstStyle/>
          <a:p>
            <a:r>
              <a:rPr lang="el-GR" sz="1900" dirty="0">
                <a:solidFill>
                  <a:schemeClr val="bg1"/>
                </a:solidFill>
                <a:cs typeface="Poppins" panose="00000500000000000000" pitchFamily="2" charset="0"/>
              </a:rPr>
              <a:t>Ολοκληρώστε το </a:t>
            </a:r>
            <a:r>
              <a:rPr lang="el-GR" sz="1900" b="1" dirty="0">
                <a:solidFill>
                  <a:srgbClr val="FFCC66"/>
                </a:solidFill>
                <a:cs typeface="Poppins" panose="00000500000000000000" pitchFamily="2" charset="0"/>
              </a:rPr>
              <a:t>φύλλο εργασίας με την αναζήτηση λέξεων</a:t>
            </a:r>
            <a:r>
              <a:rPr lang="el-GR" sz="1900" dirty="0">
                <a:solidFill>
                  <a:schemeClr val="bg1"/>
                </a:solidFill>
                <a:cs typeface="Poppins" panose="00000500000000000000" pitchFamily="2" charset="0"/>
              </a:rPr>
              <a:t>.</a:t>
            </a:r>
          </a:p>
          <a:p>
            <a:endParaRPr lang="el-GR" sz="1900" dirty="0">
              <a:solidFill>
                <a:schemeClr val="bg1"/>
              </a:solidFill>
              <a:cs typeface="Poppins" panose="00000500000000000000" pitchFamily="2" charset="0"/>
            </a:endParaRPr>
          </a:p>
          <a:p>
            <a:r>
              <a:rPr lang="el-GR" sz="1900" dirty="0">
                <a:solidFill>
                  <a:schemeClr val="bg1"/>
                </a:solidFill>
                <a:cs typeface="Poppins" panose="00000500000000000000" pitchFamily="2" charset="0"/>
              </a:rPr>
              <a:t>Συζητήστε τις λέξεις με τους/</a:t>
            </a:r>
            <a:r>
              <a:rPr lang="el-GR" sz="1900" dirty="0" err="1">
                <a:solidFill>
                  <a:schemeClr val="bg1"/>
                </a:solidFill>
                <a:cs typeface="Poppins" panose="00000500000000000000" pitchFamily="2" charset="0"/>
              </a:rPr>
              <a:t>ις</a:t>
            </a:r>
            <a:r>
              <a:rPr lang="el-GR" sz="1900" dirty="0">
                <a:solidFill>
                  <a:schemeClr val="bg1"/>
                </a:solidFill>
                <a:cs typeface="Poppins" panose="00000500000000000000" pitchFamily="2" charset="0"/>
              </a:rPr>
              <a:t> φίλους/ες σας καθώς τις </a:t>
            </a:r>
            <a:r>
              <a:rPr lang="el-GR" sz="1900">
                <a:solidFill>
                  <a:schemeClr val="bg1"/>
                </a:solidFill>
                <a:cs typeface="Poppins" panose="00000500000000000000" pitchFamily="2" charset="0"/>
              </a:rPr>
              <a:t>βρίσκετε.</a:t>
            </a:r>
            <a:endParaRPr lang="el-GR" sz="1900" dirty="0">
              <a:solidFill>
                <a:schemeClr val="bg1"/>
              </a:solidFill>
              <a:cs typeface="Poppins" panose="00000500000000000000" pitchFamily="2" charset="0"/>
            </a:endParaRPr>
          </a:p>
        </p:txBody>
      </p:sp>
      <p:pic>
        <p:nvPicPr>
          <p:cNvPr id="20" name="Graphic 19">
            <a:extLst>
              <a:ext uri="{FF2B5EF4-FFF2-40B4-BE49-F238E27FC236}">
                <a16:creationId xmlns:a16="http://schemas.microsoft.com/office/drawing/2014/main" id="{78773238-8CCA-45AB-8FE5-0933FE8372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64625" y="5194300"/>
            <a:ext cx="3001683" cy="495821"/>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F74D313B-E17E-F17B-1B7A-33143EAF64A5}"/>
              </a:ext>
            </a:extLst>
          </p:cNvPr>
          <p:cNvPicPr>
            <a:picLocks noChangeAspect="1"/>
          </p:cNvPicPr>
          <p:nvPr/>
        </p:nvPicPr>
        <p:blipFill>
          <a:blip r:embed="rId9"/>
          <a:stretch>
            <a:fillRect/>
          </a:stretch>
        </p:blipFill>
        <p:spPr>
          <a:xfrm>
            <a:off x="10401292" y="213517"/>
            <a:ext cx="1450596" cy="401047"/>
          </a:xfrm>
          <a:prstGeom prst="rect">
            <a:avLst/>
          </a:prstGeom>
        </p:spPr>
      </p:pic>
      <p:pic>
        <p:nvPicPr>
          <p:cNvPr id="2" name="Graphic 1">
            <a:extLst>
              <a:ext uri="{FF2B5EF4-FFF2-40B4-BE49-F238E27FC236}">
                <a16:creationId xmlns:a16="http://schemas.microsoft.com/office/drawing/2014/main" id="{4333C9D3-6C5C-7B68-B0B3-291B2DED093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99737" y="1430236"/>
            <a:ext cx="2770078" cy="4100341"/>
          </a:xfrm>
          <a:prstGeom prst="rect">
            <a:avLst/>
          </a:prstGeom>
        </p:spPr>
      </p:pic>
    </p:spTree>
    <p:extLst>
      <p:ext uri="{BB962C8B-B14F-4D97-AF65-F5344CB8AC3E}">
        <p14:creationId xmlns:p14="http://schemas.microsoft.com/office/powerpoint/2010/main" val="3270045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accessory, umbrella, laser&#10;&#10;Description automatically generated">
            <a:extLst>
              <a:ext uri="{FF2B5EF4-FFF2-40B4-BE49-F238E27FC236}">
                <a16:creationId xmlns:a16="http://schemas.microsoft.com/office/drawing/2014/main" id="{18D16AF8-C081-4ABA-A111-CA003110AE42}"/>
              </a:ext>
            </a:extLst>
          </p:cNvPr>
          <p:cNvPicPr>
            <a:picLocks noChangeAspect="1"/>
          </p:cNvPicPr>
          <p:nvPr/>
        </p:nvPicPr>
        <p:blipFill>
          <a:blip r:embed="rId3"/>
          <a:stretch>
            <a:fillRect/>
          </a:stretch>
        </p:blipFill>
        <p:spPr>
          <a:xfrm>
            <a:off x="0" y="0"/>
            <a:ext cx="12192000" cy="6858000"/>
          </a:xfrm>
          <a:prstGeom prst="rect">
            <a:avLst/>
          </a:prstGeom>
        </p:spPr>
      </p:pic>
      <p:pic>
        <p:nvPicPr>
          <p:cNvPr id="36" name="Picture 35" descr="A picture containing background pattern&#10;&#10;Description automatically generated">
            <a:extLst>
              <a:ext uri="{FF2B5EF4-FFF2-40B4-BE49-F238E27FC236}">
                <a16:creationId xmlns:a16="http://schemas.microsoft.com/office/drawing/2014/main" id="{0E8B1D8C-5211-4480-8AD5-025B4366F949}"/>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26" name="Rectangle 25">
            <a:extLst>
              <a:ext uri="{FF2B5EF4-FFF2-40B4-BE49-F238E27FC236}">
                <a16:creationId xmlns:a16="http://schemas.microsoft.com/office/drawing/2014/main" id="{21542EF8-5420-4AC7-9795-FA1B049E1DC4}"/>
              </a:ext>
            </a:extLst>
          </p:cNvPr>
          <p:cNvSpPr/>
          <p:nvPr/>
        </p:nvSpPr>
        <p:spPr>
          <a:xfrm>
            <a:off x="-101600" y="-114298"/>
            <a:ext cx="9359575" cy="7110184"/>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76544"/>
              <a:gd name="connsiteY0" fmla="*/ 0 h 6858000"/>
              <a:gd name="connsiteX1" fmla="*/ 12376544 w 12376544"/>
              <a:gd name="connsiteY1" fmla="*/ 0 h 6858000"/>
              <a:gd name="connsiteX2" fmla="*/ 7751768 w 12376544"/>
              <a:gd name="connsiteY2" fmla="*/ 6847551 h 6858000"/>
              <a:gd name="connsiteX3" fmla="*/ 0 w 12376544"/>
              <a:gd name="connsiteY3" fmla="*/ 6858000 h 6858000"/>
              <a:gd name="connsiteX4" fmla="*/ 0 w 12376544"/>
              <a:gd name="connsiteY4" fmla="*/ 0 h 6858000"/>
              <a:gd name="connsiteX0" fmla="*/ 0 w 12376544"/>
              <a:gd name="connsiteY0" fmla="*/ 0 h 6858000"/>
              <a:gd name="connsiteX1" fmla="*/ 12376544 w 12376544"/>
              <a:gd name="connsiteY1" fmla="*/ 0 h 6858000"/>
              <a:gd name="connsiteX2" fmla="*/ 5240332 w 12376544"/>
              <a:gd name="connsiteY2" fmla="*/ 6822151 h 6858000"/>
              <a:gd name="connsiteX3" fmla="*/ 0 w 12376544"/>
              <a:gd name="connsiteY3" fmla="*/ 6858000 h 6858000"/>
              <a:gd name="connsiteX4" fmla="*/ 0 w 12376544"/>
              <a:gd name="connsiteY4" fmla="*/ 0 h 6858000"/>
              <a:gd name="connsiteX0" fmla="*/ 0 w 9388579"/>
              <a:gd name="connsiteY0" fmla="*/ 12700 h 6870700"/>
              <a:gd name="connsiteX1" fmla="*/ 9388579 w 9388579"/>
              <a:gd name="connsiteY1" fmla="*/ 0 h 6870700"/>
              <a:gd name="connsiteX2" fmla="*/ 5240332 w 9388579"/>
              <a:gd name="connsiteY2" fmla="*/ 6834851 h 6870700"/>
              <a:gd name="connsiteX3" fmla="*/ 0 w 9388579"/>
              <a:gd name="connsiteY3" fmla="*/ 6870700 h 6870700"/>
              <a:gd name="connsiteX4" fmla="*/ 0 w 9388579"/>
              <a:gd name="connsiteY4" fmla="*/ 12700 h 6870700"/>
              <a:gd name="connsiteX0" fmla="*/ 0 w 9388579"/>
              <a:gd name="connsiteY0" fmla="*/ 12700 h 6898351"/>
              <a:gd name="connsiteX1" fmla="*/ 9388579 w 9388579"/>
              <a:gd name="connsiteY1" fmla="*/ 0 h 6898351"/>
              <a:gd name="connsiteX2" fmla="*/ 5227453 w 9388579"/>
              <a:gd name="connsiteY2" fmla="*/ 6898351 h 6898351"/>
              <a:gd name="connsiteX3" fmla="*/ 0 w 9388579"/>
              <a:gd name="connsiteY3" fmla="*/ 6870700 h 6898351"/>
              <a:gd name="connsiteX4" fmla="*/ 0 w 9388579"/>
              <a:gd name="connsiteY4" fmla="*/ 12700 h 6898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8579" h="6898351">
                <a:moveTo>
                  <a:pt x="0" y="12700"/>
                </a:moveTo>
                <a:lnTo>
                  <a:pt x="9388579" y="0"/>
                </a:lnTo>
                <a:lnTo>
                  <a:pt x="5227453" y="6898351"/>
                </a:lnTo>
                <a:lnTo>
                  <a:pt x="0" y="6870700"/>
                </a:lnTo>
                <a:lnTo>
                  <a:pt x="0" y="1270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Slide Number Placeholder 12">
            <a:extLst>
              <a:ext uri="{FF2B5EF4-FFF2-40B4-BE49-F238E27FC236}">
                <a16:creationId xmlns:a16="http://schemas.microsoft.com/office/drawing/2014/main" id="{5DF6FA90-A285-4FA4-8826-E0182DE7BABC}"/>
              </a:ext>
            </a:extLst>
          </p:cNvPr>
          <p:cNvSpPr>
            <a:spLocks noGrp="1"/>
          </p:cNvSpPr>
          <p:nvPr>
            <p:ph type="sldNum" sz="quarter" idx="12"/>
          </p:nvPr>
        </p:nvSpPr>
        <p:spPr>
          <a:xfrm>
            <a:off x="10988324" y="6134077"/>
            <a:ext cx="560210" cy="365125"/>
          </a:xfrm>
        </p:spPr>
        <p:txBody>
          <a:bodyPr/>
          <a:lstStyle/>
          <a:p>
            <a:pPr algn="ctr"/>
            <a:fld id="{BFB245C7-A9B6-FE41-A38C-AC0BF5D04523}" type="slidenum">
              <a:rPr lang="en-FR" sz="2400" smtClean="0">
                <a:solidFill>
                  <a:schemeClr val="bg1"/>
                </a:solidFill>
              </a:rPr>
              <a:pPr algn="ctr"/>
              <a:t>16</a:t>
            </a:fld>
            <a:endParaRPr lang="en-FR" sz="2400">
              <a:solidFill>
                <a:schemeClr val="bg1"/>
              </a:solidFill>
            </a:endParaRPr>
          </a:p>
        </p:txBody>
      </p:sp>
      <p:pic>
        <p:nvPicPr>
          <p:cNvPr id="42" name="Graphic 41">
            <a:extLst>
              <a:ext uri="{FF2B5EF4-FFF2-40B4-BE49-F238E27FC236}">
                <a16:creationId xmlns:a16="http://schemas.microsoft.com/office/drawing/2014/main" id="{F2C8D9AD-525A-4575-8D26-97904B3C2B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3628">
            <a:off x="7033160" y="-1319526"/>
            <a:ext cx="212620" cy="9497049"/>
          </a:xfrm>
          <a:prstGeom prst="rect">
            <a:avLst/>
          </a:prstGeom>
        </p:spPr>
      </p:pic>
      <p:pic>
        <p:nvPicPr>
          <p:cNvPr id="21" name="Graphic 20">
            <a:extLst>
              <a:ext uri="{FF2B5EF4-FFF2-40B4-BE49-F238E27FC236}">
                <a16:creationId xmlns:a16="http://schemas.microsoft.com/office/drawing/2014/main" id="{2EC5ABA9-FD22-4D4D-97CC-CCD34D1DC214}"/>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2286" r="77090"/>
          <a:stretch/>
        </p:blipFill>
        <p:spPr>
          <a:xfrm rot="10800000">
            <a:off x="-264638" y="4116831"/>
            <a:ext cx="1412403" cy="2875101"/>
          </a:xfrm>
          <a:prstGeom prst="rect">
            <a:avLst/>
          </a:prstGeom>
        </p:spPr>
      </p:pic>
      <p:pic>
        <p:nvPicPr>
          <p:cNvPr id="12" name="Graphic 11">
            <a:extLst>
              <a:ext uri="{FF2B5EF4-FFF2-40B4-BE49-F238E27FC236}">
                <a16:creationId xmlns:a16="http://schemas.microsoft.com/office/drawing/2014/main" id="{20AB28C5-752B-45DA-AE0F-DEF971F039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05099" y="5496858"/>
            <a:ext cx="4172501" cy="478812"/>
          </a:xfrm>
          <a:prstGeom prst="rect">
            <a:avLst/>
          </a:prstGeom>
        </p:spPr>
      </p:pic>
      <p:sp>
        <p:nvSpPr>
          <p:cNvPr id="24" name="TextBox 23">
            <a:extLst>
              <a:ext uri="{FF2B5EF4-FFF2-40B4-BE49-F238E27FC236}">
                <a16:creationId xmlns:a16="http://schemas.microsoft.com/office/drawing/2014/main" id="{87D6411C-5A73-4813-99DE-DE18B06805C6}"/>
              </a:ext>
            </a:extLst>
          </p:cNvPr>
          <p:cNvSpPr txBox="1"/>
          <p:nvPr/>
        </p:nvSpPr>
        <p:spPr>
          <a:xfrm>
            <a:off x="428625" y="734705"/>
            <a:ext cx="5806766" cy="4154984"/>
          </a:xfrm>
          <a:prstGeom prst="rect">
            <a:avLst/>
          </a:prstGeom>
          <a:noFill/>
        </p:spPr>
        <p:txBody>
          <a:bodyPr wrap="square" rtlCol="0">
            <a:spAutoFit/>
          </a:bodyPr>
          <a:lstStyle/>
          <a:p>
            <a:r>
              <a:rPr lang="el-GR" sz="4400" b="1" dirty="0">
                <a:solidFill>
                  <a:srgbClr val="FFCC66"/>
                </a:solidFill>
                <a:latin typeface="Zona Pro" panose="02010503040002020004" pitchFamily="50" charset="0"/>
              </a:rPr>
              <a:t>Αυτό είναι το τέλος του Μαθήματος 3.</a:t>
            </a:r>
          </a:p>
          <a:p>
            <a:endParaRPr lang="en-US" sz="4400" b="1" dirty="0">
              <a:solidFill>
                <a:srgbClr val="FFCC66"/>
              </a:solidFill>
              <a:latin typeface="Zona Pro" panose="02010503040002020004" pitchFamily="50" charset="0"/>
            </a:endParaRPr>
          </a:p>
          <a:p>
            <a:r>
              <a:rPr lang="el-GR" sz="4400" b="1" dirty="0">
                <a:solidFill>
                  <a:srgbClr val="FFCC66"/>
                </a:solidFill>
                <a:latin typeface="Zona Pro" panose="02010503040002020004" pitchFamily="50" charset="0"/>
              </a:rPr>
              <a:t>Μπράβο, εξαιρετική δουλειά!</a:t>
            </a:r>
            <a:endParaRPr lang="en-GB" sz="4400" b="1" dirty="0">
              <a:solidFill>
                <a:srgbClr val="FFCC66"/>
              </a:solidFill>
              <a:latin typeface="Zona Pro" panose="02010503040002020004" pitchFamily="50" charset="0"/>
            </a:endParaRPr>
          </a:p>
        </p:txBody>
      </p:sp>
      <p:pic>
        <p:nvPicPr>
          <p:cNvPr id="15" name="Graphic 14">
            <a:extLst>
              <a:ext uri="{FF2B5EF4-FFF2-40B4-BE49-F238E27FC236}">
                <a16:creationId xmlns:a16="http://schemas.microsoft.com/office/drawing/2014/main" id="{03C07824-77F8-4701-AE3F-D8F3F46FC54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88547" y="810620"/>
            <a:ext cx="3858761" cy="5074535"/>
          </a:xfrm>
          <a:prstGeom prst="rect">
            <a:avLst/>
          </a:prstGeom>
        </p:spPr>
      </p:pic>
      <p:pic>
        <p:nvPicPr>
          <p:cNvPr id="14" name="Picture 13" descr="Icon&#10;&#10;Description automatically generated with medium confidence">
            <a:extLst>
              <a:ext uri="{FF2B5EF4-FFF2-40B4-BE49-F238E27FC236}">
                <a16:creationId xmlns:a16="http://schemas.microsoft.com/office/drawing/2014/main" id="{043DE461-2DC0-0B56-13C0-E43BEFF99171}"/>
              </a:ext>
            </a:extLst>
          </p:cNvPr>
          <p:cNvPicPr>
            <a:picLocks noChangeAspect="1"/>
          </p:cNvPicPr>
          <p:nvPr/>
        </p:nvPicPr>
        <p:blipFill>
          <a:blip r:embed="rId13"/>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1849054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accessory, umbrella, laser&#10;&#10;Description automatically generated">
            <a:extLst>
              <a:ext uri="{FF2B5EF4-FFF2-40B4-BE49-F238E27FC236}">
                <a16:creationId xmlns:a16="http://schemas.microsoft.com/office/drawing/2014/main" id="{786FFB19-1279-441F-A3D7-0E1949B3AD90}"/>
              </a:ext>
            </a:extLst>
          </p:cNvPr>
          <p:cNvPicPr>
            <a:picLocks noChangeAspect="1"/>
          </p:cNvPicPr>
          <p:nvPr/>
        </p:nvPicPr>
        <p:blipFill>
          <a:blip r:embed="rId3"/>
          <a:stretch>
            <a:fillRect/>
          </a:stretch>
        </p:blipFill>
        <p:spPr>
          <a:xfrm>
            <a:off x="0" y="0"/>
            <a:ext cx="12192000" cy="6858000"/>
          </a:xfrm>
          <a:prstGeom prst="rect">
            <a:avLst/>
          </a:prstGeom>
        </p:spPr>
      </p:pic>
      <p:pic>
        <p:nvPicPr>
          <p:cNvPr id="36" name="Picture 35" descr="A picture containing background pattern&#10;&#10;Description automatically generated">
            <a:extLst>
              <a:ext uri="{FF2B5EF4-FFF2-40B4-BE49-F238E27FC236}">
                <a16:creationId xmlns:a16="http://schemas.microsoft.com/office/drawing/2014/main" id="{0E8B1D8C-5211-4480-8AD5-025B4366F949}"/>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26" name="Rectangle 25">
            <a:extLst>
              <a:ext uri="{FF2B5EF4-FFF2-40B4-BE49-F238E27FC236}">
                <a16:creationId xmlns:a16="http://schemas.microsoft.com/office/drawing/2014/main" id="{21542EF8-5420-4AC7-9795-FA1B049E1DC4}"/>
              </a:ext>
            </a:extLst>
          </p:cNvPr>
          <p:cNvSpPr/>
          <p:nvPr/>
        </p:nvSpPr>
        <p:spPr>
          <a:xfrm>
            <a:off x="-101600" y="-114298"/>
            <a:ext cx="9359575" cy="7110184"/>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76544"/>
              <a:gd name="connsiteY0" fmla="*/ 0 h 6858000"/>
              <a:gd name="connsiteX1" fmla="*/ 12376544 w 12376544"/>
              <a:gd name="connsiteY1" fmla="*/ 0 h 6858000"/>
              <a:gd name="connsiteX2" fmla="*/ 7751768 w 12376544"/>
              <a:gd name="connsiteY2" fmla="*/ 6847551 h 6858000"/>
              <a:gd name="connsiteX3" fmla="*/ 0 w 12376544"/>
              <a:gd name="connsiteY3" fmla="*/ 6858000 h 6858000"/>
              <a:gd name="connsiteX4" fmla="*/ 0 w 12376544"/>
              <a:gd name="connsiteY4" fmla="*/ 0 h 6858000"/>
              <a:gd name="connsiteX0" fmla="*/ 0 w 12376544"/>
              <a:gd name="connsiteY0" fmla="*/ 0 h 6858000"/>
              <a:gd name="connsiteX1" fmla="*/ 12376544 w 12376544"/>
              <a:gd name="connsiteY1" fmla="*/ 0 h 6858000"/>
              <a:gd name="connsiteX2" fmla="*/ 5240332 w 12376544"/>
              <a:gd name="connsiteY2" fmla="*/ 6822151 h 6858000"/>
              <a:gd name="connsiteX3" fmla="*/ 0 w 12376544"/>
              <a:gd name="connsiteY3" fmla="*/ 6858000 h 6858000"/>
              <a:gd name="connsiteX4" fmla="*/ 0 w 12376544"/>
              <a:gd name="connsiteY4" fmla="*/ 0 h 6858000"/>
              <a:gd name="connsiteX0" fmla="*/ 0 w 9388579"/>
              <a:gd name="connsiteY0" fmla="*/ 12700 h 6870700"/>
              <a:gd name="connsiteX1" fmla="*/ 9388579 w 9388579"/>
              <a:gd name="connsiteY1" fmla="*/ 0 h 6870700"/>
              <a:gd name="connsiteX2" fmla="*/ 5240332 w 9388579"/>
              <a:gd name="connsiteY2" fmla="*/ 6834851 h 6870700"/>
              <a:gd name="connsiteX3" fmla="*/ 0 w 9388579"/>
              <a:gd name="connsiteY3" fmla="*/ 6870700 h 6870700"/>
              <a:gd name="connsiteX4" fmla="*/ 0 w 9388579"/>
              <a:gd name="connsiteY4" fmla="*/ 12700 h 6870700"/>
              <a:gd name="connsiteX0" fmla="*/ 0 w 9388579"/>
              <a:gd name="connsiteY0" fmla="*/ 12700 h 6898351"/>
              <a:gd name="connsiteX1" fmla="*/ 9388579 w 9388579"/>
              <a:gd name="connsiteY1" fmla="*/ 0 h 6898351"/>
              <a:gd name="connsiteX2" fmla="*/ 5227453 w 9388579"/>
              <a:gd name="connsiteY2" fmla="*/ 6898351 h 6898351"/>
              <a:gd name="connsiteX3" fmla="*/ 0 w 9388579"/>
              <a:gd name="connsiteY3" fmla="*/ 6870700 h 6898351"/>
              <a:gd name="connsiteX4" fmla="*/ 0 w 9388579"/>
              <a:gd name="connsiteY4" fmla="*/ 12700 h 6898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8579" h="6898351">
                <a:moveTo>
                  <a:pt x="0" y="12700"/>
                </a:moveTo>
                <a:lnTo>
                  <a:pt x="9388579" y="0"/>
                </a:lnTo>
                <a:lnTo>
                  <a:pt x="5227453" y="6898351"/>
                </a:lnTo>
                <a:lnTo>
                  <a:pt x="0" y="6870700"/>
                </a:lnTo>
                <a:lnTo>
                  <a:pt x="0" y="1270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FE1AC3A4-2F4F-D446-95C4-18B88C26A042}"/>
              </a:ext>
            </a:extLst>
          </p:cNvPr>
          <p:cNvSpPr txBox="1"/>
          <p:nvPr/>
        </p:nvSpPr>
        <p:spPr>
          <a:xfrm>
            <a:off x="1525945" y="3744384"/>
            <a:ext cx="3858761" cy="1200329"/>
          </a:xfrm>
          <a:prstGeom prst="rect">
            <a:avLst/>
          </a:prstGeom>
        </p:spPr>
        <p:txBody>
          <a:bodyPr wrap="square" rtlCol="0">
            <a:spAutoFit/>
          </a:bodyPr>
          <a:lstStyle/>
          <a:p>
            <a:r>
              <a:rPr lang="el-GR" dirty="0">
                <a:solidFill>
                  <a:schemeClr val="bg1"/>
                </a:solidFill>
                <a:cs typeface="Poppins" panose="00000500000000000000" pitchFamily="2" charset="0"/>
              </a:rPr>
              <a:t>Κατανόηση του τι σημαίνει «κοινωνικός αποκλεισμός».</a:t>
            </a:r>
            <a:endParaRPr lang="en-GB" dirty="0">
              <a:solidFill>
                <a:schemeClr val="bg1"/>
              </a:solidFill>
              <a:latin typeface="Poppins" panose="00000500000000000000" pitchFamily="2" charset="0"/>
              <a:cs typeface="Poppins" panose="00000500000000000000" pitchFamily="2" charset="0"/>
            </a:endParaRPr>
          </a:p>
          <a:p>
            <a:endParaRPr lang="en-GB" dirty="0">
              <a:solidFill>
                <a:schemeClr val="bg1"/>
              </a:solidFill>
              <a:latin typeface="Poppins" panose="00000500000000000000" pitchFamily="2" charset="0"/>
              <a:cs typeface="Poppins" panose="00000500000000000000" pitchFamily="2" charset="0"/>
            </a:endParaRPr>
          </a:p>
          <a:p>
            <a:endParaRPr lang="en-GB" dirty="0">
              <a:solidFill>
                <a:schemeClr val="bg1"/>
              </a:solidFill>
              <a:latin typeface="Poppins" panose="00000500000000000000" pitchFamily="2" charset="0"/>
              <a:cs typeface="Poppins" panose="00000500000000000000" pitchFamily="2" charset="0"/>
            </a:endParaRPr>
          </a:p>
        </p:txBody>
      </p:sp>
      <p:sp>
        <p:nvSpPr>
          <p:cNvPr id="13" name="Slide Number Placeholder 12">
            <a:extLst>
              <a:ext uri="{FF2B5EF4-FFF2-40B4-BE49-F238E27FC236}">
                <a16:creationId xmlns:a16="http://schemas.microsoft.com/office/drawing/2014/main" id="{5DF6FA90-A285-4FA4-8826-E0182DE7BABC}"/>
              </a:ext>
            </a:extLst>
          </p:cNvPr>
          <p:cNvSpPr>
            <a:spLocks noGrp="1"/>
          </p:cNvSpPr>
          <p:nvPr>
            <p:ph type="sldNum" sz="quarter" idx="12"/>
          </p:nvPr>
        </p:nvSpPr>
        <p:spPr>
          <a:xfrm>
            <a:off x="10988324" y="6134077"/>
            <a:ext cx="560210" cy="365125"/>
          </a:xfrm>
        </p:spPr>
        <p:txBody>
          <a:bodyPr/>
          <a:lstStyle/>
          <a:p>
            <a:pPr algn="ctr"/>
            <a:fld id="{BFB245C7-A9B6-FE41-A38C-AC0BF5D04523}" type="slidenum">
              <a:rPr lang="en-FR" sz="2400" smtClean="0">
                <a:solidFill>
                  <a:schemeClr val="bg1"/>
                </a:solidFill>
              </a:rPr>
              <a:pPr algn="ctr"/>
              <a:t>2</a:t>
            </a:fld>
            <a:endParaRPr lang="en-FR" sz="2400">
              <a:solidFill>
                <a:schemeClr val="bg1"/>
              </a:solidFill>
            </a:endParaRPr>
          </a:p>
        </p:txBody>
      </p:sp>
      <p:pic>
        <p:nvPicPr>
          <p:cNvPr id="42" name="Graphic 41">
            <a:extLst>
              <a:ext uri="{FF2B5EF4-FFF2-40B4-BE49-F238E27FC236}">
                <a16:creationId xmlns:a16="http://schemas.microsoft.com/office/drawing/2014/main" id="{F2C8D9AD-525A-4575-8D26-97904B3C2B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3628">
            <a:off x="7033160" y="-1319526"/>
            <a:ext cx="212620" cy="9497049"/>
          </a:xfrm>
          <a:prstGeom prst="rect">
            <a:avLst/>
          </a:prstGeom>
        </p:spPr>
      </p:pic>
      <p:sp>
        <p:nvSpPr>
          <p:cNvPr id="25" name="TextBox 24">
            <a:extLst>
              <a:ext uri="{FF2B5EF4-FFF2-40B4-BE49-F238E27FC236}">
                <a16:creationId xmlns:a16="http://schemas.microsoft.com/office/drawing/2014/main" id="{9B02A857-9C70-4DEE-9DE2-6CF53DF7367C}"/>
              </a:ext>
            </a:extLst>
          </p:cNvPr>
          <p:cNvSpPr txBox="1"/>
          <p:nvPr/>
        </p:nvSpPr>
        <p:spPr>
          <a:xfrm>
            <a:off x="1551310" y="4546275"/>
            <a:ext cx="3896729" cy="1477328"/>
          </a:xfrm>
          <a:prstGeom prst="rect">
            <a:avLst/>
          </a:prstGeom>
        </p:spPr>
        <p:txBody>
          <a:bodyPr wrap="square" rtlCol="0">
            <a:spAutoFit/>
          </a:bodyPr>
          <a:lstStyle/>
          <a:p>
            <a:r>
              <a:rPr lang="el-GR" dirty="0">
                <a:solidFill>
                  <a:schemeClr val="bg1"/>
                </a:solidFill>
                <a:cs typeface="Poppins" panose="00000500000000000000" pitchFamily="2" charset="0"/>
              </a:rPr>
              <a:t>Μαθαίνουμε για τη φιλία και τις σχέσεις.</a:t>
            </a:r>
            <a:endParaRPr lang="en-GB" dirty="0">
              <a:solidFill>
                <a:schemeClr val="bg1"/>
              </a:solidFill>
              <a:latin typeface="Poppins" panose="00000500000000000000" pitchFamily="2" charset="0"/>
              <a:cs typeface="Poppins" panose="00000500000000000000" pitchFamily="2" charset="0"/>
            </a:endParaRPr>
          </a:p>
          <a:p>
            <a:r>
              <a:rPr lang="el-GR" dirty="0">
                <a:solidFill>
                  <a:schemeClr val="bg1"/>
                </a:solidFill>
                <a:latin typeface="Poppins" panose="00000500000000000000" pitchFamily="2" charset="0"/>
                <a:cs typeface="Poppins" panose="00000500000000000000" pitchFamily="2" charset="0"/>
              </a:rPr>
              <a:t> </a:t>
            </a:r>
            <a:endParaRPr lang="en-GB" dirty="0">
              <a:solidFill>
                <a:schemeClr val="bg1"/>
              </a:solidFill>
              <a:latin typeface="Poppins" panose="00000500000000000000" pitchFamily="2" charset="0"/>
              <a:cs typeface="Poppins" panose="00000500000000000000" pitchFamily="2" charset="0"/>
            </a:endParaRPr>
          </a:p>
          <a:p>
            <a:endParaRPr lang="en-GB" dirty="0">
              <a:solidFill>
                <a:schemeClr val="bg1"/>
              </a:solidFill>
              <a:latin typeface="Poppins" panose="00000500000000000000" pitchFamily="2" charset="0"/>
              <a:cs typeface="Poppins" panose="00000500000000000000" pitchFamily="2" charset="0"/>
            </a:endParaRPr>
          </a:p>
          <a:p>
            <a:endParaRPr lang="en-GB" dirty="0">
              <a:solidFill>
                <a:schemeClr val="bg1"/>
              </a:solidFill>
              <a:latin typeface="Poppins" panose="00000500000000000000" pitchFamily="2" charset="0"/>
              <a:cs typeface="Poppins" panose="00000500000000000000" pitchFamily="2" charset="0"/>
            </a:endParaRPr>
          </a:p>
        </p:txBody>
      </p:sp>
      <p:pic>
        <p:nvPicPr>
          <p:cNvPr id="29" name="Graphic 28">
            <a:extLst>
              <a:ext uri="{FF2B5EF4-FFF2-40B4-BE49-F238E27FC236}">
                <a16:creationId xmlns:a16="http://schemas.microsoft.com/office/drawing/2014/main" id="{96EAD478-22D3-4E50-9BF7-EB5D090F13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260" y="3723737"/>
            <a:ext cx="686861" cy="578409"/>
          </a:xfrm>
          <a:prstGeom prst="rect">
            <a:avLst/>
          </a:prstGeom>
        </p:spPr>
      </p:pic>
      <p:pic>
        <p:nvPicPr>
          <p:cNvPr id="30" name="Graphic 29">
            <a:extLst>
              <a:ext uri="{FF2B5EF4-FFF2-40B4-BE49-F238E27FC236}">
                <a16:creationId xmlns:a16="http://schemas.microsoft.com/office/drawing/2014/main" id="{231F65D0-F491-4FAE-B8CA-8B3A2D7640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8333" y="4591169"/>
            <a:ext cx="686861" cy="578409"/>
          </a:xfrm>
          <a:prstGeom prst="rect">
            <a:avLst/>
          </a:prstGeom>
        </p:spPr>
      </p:pic>
      <p:sp>
        <p:nvSpPr>
          <p:cNvPr id="31" name="TextBox 30">
            <a:extLst>
              <a:ext uri="{FF2B5EF4-FFF2-40B4-BE49-F238E27FC236}">
                <a16:creationId xmlns:a16="http://schemas.microsoft.com/office/drawing/2014/main" id="{A4E90B9D-D77B-4013-9B9A-591A8518D948}"/>
              </a:ext>
            </a:extLst>
          </p:cNvPr>
          <p:cNvSpPr txBox="1"/>
          <p:nvPr/>
        </p:nvSpPr>
        <p:spPr>
          <a:xfrm>
            <a:off x="830357" y="3708257"/>
            <a:ext cx="522515"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1.</a:t>
            </a:r>
          </a:p>
        </p:txBody>
      </p:sp>
      <p:sp>
        <p:nvSpPr>
          <p:cNvPr id="32" name="TextBox 31">
            <a:extLst>
              <a:ext uri="{FF2B5EF4-FFF2-40B4-BE49-F238E27FC236}">
                <a16:creationId xmlns:a16="http://schemas.microsoft.com/office/drawing/2014/main" id="{B5FB7237-58FD-454A-86B5-F86C1442BC64}"/>
              </a:ext>
            </a:extLst>
          </p:cNvPr>
          <p:cNvSpPr txBox="1"/>
          <p:nvPr/>
        </p:nvSpPr>
        <p:spPr>
          <a:xfrm>
            <a:off x="798729" y="4555062"/>
            <a:ext cx="564177"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2.</a:t>
            </a:r>
          </a:p>
        </p:txBody>
      </p:sp>
      <p:sp>
        <p:nvSpPr>
          <p:cNvPr id="39" name="TextBox 38">
            <a:extLst>
              <a:ext uri="{FF2B5EF4-FFF2-40B4-BE49-F238E27FC236}">
                <a16:creationId xmlns:a16="http://schemas.microsoft.com/office/drawing/2014/main" id="{F0553F1E-596C-466E-A720-8BDB403868D6}"/>
              </a:ext>
            </a:extLst>
          </p:cNvPr>
          <p:cNvSpPr txBox="1"/>
          <p:nvPr/>
        </p:nvSpPr>
        <p:spPr>
          <a:xfrm>
            <a:off x="723660" y="507865"/>
            <a:ext cx="5715480" cy="954107"/>
          </a:xfrm>
          <a:prstGeom prst="rect">
            <a:avLst/>
          </a:prstGeom>
          <a:noFill/>
        </p:spPr>
        <p:txBody>
          <a:bodyPr wrap="square" rtlCol="0">
            <a:spAutoFit/>
          </a:bodyPr>
          <a:lstStyle/>
          <a:p>
            <a:r>
              <a:rPr lang="el-GR" sz="5600" b="1" dirty="0">
                <a:solidFill>
                  <a:srgbClr val="FFCC66"/>
                </a:solidFill>
                <a:latin typeface="Zona Pro" panose="02010503040002020004" pitchFamily="50" charset="0"/>
              </a:rPr>
              <a:t>Μάθημα</a:t>
            </a:r>
            <a:r>
              <a:rPr lang="en-AU" sz="5600" b="1" dirty="0">
                <a:solidFill>
                  <a:srgbClr val="FFCC66"/>
                </a:solidFill>
                <a:latin typeface="Zona Pro" panose="02010503040002020004" pitchFamily="50" charset="0"/>
              </a:rPr>
              <a:t> 3</a:t>
            </a:r>
          </a:p>
        </p:txBody>
      </p:sp>
      <p:sp>
        <p:nvSpPr>
          <p:cNvPr id="40" name="TextBox 39">
            <a:extLst>
              <a:ext uri="{FF2B5EF4-FFF2-40B4-BE49-F238E27FC236}">
                <a16:creationId xmlns:a16="http://schemas.microsoft.com/office/drawing/2014/main" id="{30773011-EA38-45F9-A49B-7A741608B1F8}"/>
              </a:ext>
            </a:extLst>
          </p:cNvPr>
          <p:cNvSpPr txBox="1"/>
          <p:nvPr/>
        </p:nvSpPr>
        <p:spPr>
          <a:xfrm>
            <a:off x="723662" y="1487870"/>
            <a:ext cx="6472906" cy="523220"/>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ΑΠΟΚΛΕΙΣΜΟΣ ΚΑΙ ΣΧΕΣΕΙΣ</a:t>
            </a:r>
            <a:endParaRPr lang="en-AU" sz="2800" b="1" dirty="0">
              <a:solidFill>
                <a:srgbClr val="FFCC66"/>
              </a:solidFill>
              <a:latin typeface="Zona Pro" panose="02010503040002020004" pitchFamily="50" charset="0"/>
            </a:endParaRPr>
          </a:p>
        </p:txBody>
      </p:sp>
      <p:sp>
        <p:nvSpPr>
          <p:cNvPr id="41" name="TextBox 40">
            <a:extLst>
              <a:ext uri="{FF2B5EF4-FFF2-40B4-BE49-F238E27FC236}">
                <a16:creationId xmlns:a16="http://schemas.microsoft.com/office/drawing/2014/main" id="{FCB79073-2F35-4382-A622-CF90126994F6}"/>
              </a:ext>
            </a:extLst>
          </p:cNvPr>
          <p:cNvSpPr txBox="1"/>
          <p:nvPr/>
        </p:nvSpPr>
        <p:spPr>
          <a:xfrm>
            <a:off x="707260" y="2796058"/>
            <a:ext cx="6472906" cy="523220"/>
          </a:xfrm>
          <a:prstGeom prst="rect">
            <a:avLst/>
          </a:prstGeom>
          <a:noFill/>
        </p:spPr>
        <p:txBody>
          <a:bodyPr wrap="square" rtlCol="0">
            <a:spAutoFit/>
          </a:bodyPr>
          <a:lstStyle/>
          <a:p>
            <a:r>
              <a:rPr lang="el-GR" sz="2800" dirty="0">
                <a:solidFill>
                  <a:srgbClr val="FFCC66"/>
                </a:solidFill>
                <a:latin typeface="Zona Pro" panose="02010503040002020004" pitchFamily="50" charset="0"/>
              </a:rPr>
              <a:t>Στόχοι μαθήματος</a:t>
            </a:r>
            <a:r>
              <a:rPr lang="en-AU" sz="2800" dirty="0">
                <a:solidFill>
                  <a:srgbClr val="FFCC66"/>
                </a:solidFill>
                <a:latin typeface="Zona Pro" panose="02010503040002020004" pitchFamily="50" charset="0"/>
              </a:rPr>
              <a:t>:</a:t>
            </a:r>
          </a:p>
        </p:txBody>
      </p:sp>
      <p:cxnSp>
        <p:nvCxnSpPr>
          <p:cNvPr id="43" name="Straight Connector 42">
            <a:extLst>
              <a:ext uri="{FF2B5EF4-FFF2-40B4-BE49-F238E27FC236}">
                <a16:creationId xmlns:a16="http://schemas.microsoft.com/office/drawing/2014/main" id="{A494C94F-F8B5-49C5-90C5-73CB27E83CBA}"/>
              </a:ext>
            </a:extLst>
          </p:cNvPr>
          <p:cNvCxnSpPr>
            <a:cxnSpLocks/>
          </p:cNvCxnSpPr>
          <p:nvPr/>
        </p:nvCxnSpPr>
        <p:spPr>
          <a:xfrm>
            <a:off x="812427" y="2377094"/>
            <a:ext cx="5552443" cy="0"/>
          </a:xfrm>
          <a:prstGeom prst="line">
            <a:avLst/>
          </a:prstGeom>
          <a:ln w="38100">
            <a:solidFill>
              <a:srgbClr val="A779D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2EC5ABA9-FD22-4D4D-97CC-CCD34D1DC214}"/>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t="32286" r="77090"/>
          <a:stretch/>
        </p:blipFill>
        <p:spPr>
          <a:xfrm rot="10800000">
            <a:off x="-264638" y="4116831"/>
            <a:ext cx="1412403" cy="2875101"/>
          </a:xfrm>
          <a:prstGeom prst="rect">
            <a:avLst/>
          </a:prstGeom>
        </p:spPr>
      </p:pic>
      <p:pic>
        <p:nvPicPr>
          <p:cNvPr id="12" name="Graphic 11">
            <a:extLst>
              <a:ext uri="{FF2B5EF4-FFF2-40B4-BE49-F238E27FC236}">
                <a16:creationId xmlns:a16="http://schemas.microsoft.com/office/drawing/2014/main" id="{20AB28C5-752B-45DA-AE0F-DEF971F039C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05099" y="5496858"/>
            <a:ext cx="4172501" cy="478812"/>
          </a:xfrm>
          <a:prstGeom prst="rect">
            <a:avLst/>
          </a:prstGeom>
        </p:spPr>
      </p:pic>
      <p:pic>
        <p:nvPicPr>
          <p:cNvPr id="4" name="Graphic 3">
            <a:extLst>
              <a:ext uri="{FF2B5EF4-FFF2-40B4-BE49-F238E27FC236}">
                <a16:creationId xmlns:a16="http://schemas.microsoft.com/office/drawing/2014/main" id="{D0B2B485-B75D-422A-9429-C6328771B1B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88547" y="810620"/>
            <a:ext cx="3858761" cy="5074535"/>
          </a:xfrm>
          <a:prstGeom prst="rect">
            <a:avLst/>
          </a:prstGeom>
        </p:spPr>
      </p:pic>
      <p:sp>
        <p:nvSpPr>
          <p:cNvPr id="33" name="TextBox 32">
            <a:extLst>
              <a:ext uri="{FF2B5EF4-FFF2-40B4-BE49-F238E27FC236}">
                <a16:creationId xmlns:a16="http://schemas.microsoft.com/office/drawing/2014/main" id="{89F7F70D-B89D-4C4D-AF8F-22181FEE43D1}"/>
              </a:ext>
            </a:extLst>
          </p:cNvPr>
          <p:cNvSpPr txBox="1"/>
          <p:nvPr/>
        </p:nvSpPr>
        <p:spPr>
          <a:xfrm>
            <a:off x="1532326" y="5558212"/>
            <a:ext cx="3436566" cy="1477328"/>
          </a:xfrm>
          <a:prstGeom prst="rect">
            <a:avLst/>
          </a:prstGeom>
        </p:spPr>
        <p:txBody>
          <a:bodyPr wrap="square" rtlCol="0">
            <a:spAutoFit/>
          </a:bodyPr>
          <a:lstStyle/>
          <a:p>
            <a:r>
              <a:rPr lang="el-GR" dirty="0">
                <a:solidFill>
                  <a:schemeClr val="bg1"/>
                </a:solidFill>
                <a:cs typeface="Poppins" panose="00000500000000000000" pitchFamily="2" charset="0"/>
              </a:rPr>
              <a:t>Μαθαίνουμε τι είναι ο εκφοβισμός</a:t>
            </a:r>
            <a:r>
              <a:rPr lang="en-GB" dirty="0">
                <a:solidFill>
                  <a:schemeClr val="bg1"/>
                </a:solidFill>
                <a:latin typeface="Poppins" panose="00000500000000000000" pitchFamily="2" charset="0"/>
                <a:cs typeface="Poppins" panose="00000500000000000000" pitchFamily="2" charset="0"/>
              </a:rPr>
              <a:t>.</a:t>
            </a:r>
          </a:p>
          <a:p>
            <a:endParaRPr lang="en-GB" dirty="0">
              <a:solidFill>
                <a:schemeClr val="bg1"/>
              </a:solidFill>
              <a:latin typeface="Poppins" panose="00000500000000000000" pitchFamily="2" charset="0"/>
              <a:cs typeface="Poppins" panose="00000500000000000000" pitchFamily="2" charset="0"/>
            </a:endParaRPr>
          </a:p>
          <a:p>
            <a:endParaRPr lang="en-GB" dirty="0">
              <a:solidFill>
                <a:schemeClr val="bg1"/>
              </a:solidFill>
              <a:latin typeface="Poppins" panose="00000500000000000000" pitchFamily="2" charset="0"/>
              <a:cs typeface="Poppins" panose="00000500000000000000" pitchFamily="2" charset="0"/>
            </a:endParaRPr>
          </a:p>
          <a:p>
            <a:endParaRPr lang="en-GB" dirty="0">
              <a:solidFill>
                <a:schemeClr val="bg1"/>
              </a:solidFill>
              <a:latin typeface="Poppins" panose="00000500000000000000" pitchFamily="2" charset="0"/>
              <a:cs typeface="Poppins" panose="00000500000000000000" pitchFamily="2" charset="0"/>
            </a:endParaRPr>
          </a:p>
        </p:txBody>
      </p:sp>
      <p:pic>
        <p:nvPicPr>
          <p:cNvPr id="34" name="Graphic 33">
            <a:extLst>
              <a:ext uri="{FF2B5EF4-FFF2-40B4-BE49-F238E27FC236}">
                <a16:creationId xmlns:a16="http://schemas.microsoft.com/office/drawing/2014/main" id="{6959B55D-3BFF-44E3-9A98-DB795F014D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4393" y="5476298"/>
            <a:ext cx="686861" cy="578409"/>
          </a:xfrm>
          <a:prstGeom prst="rect">
            <a:avLst/>
          </a:prstGeom>
        </p:spPr>
      </p:pic>
      <p:sp>
        <p:nvSpPr>
          <p:cNvPr id="35" name="TextBox 34">
            <a:extLst>
              <a:ext uri="{FF2B5EF4-FFF2-40B4-BE49-F238E27FC236}">
                <a16:creationId xmlns:a16="http://schemas.microsoft.com/office/drawing/2014/main" id="{43447A67-2ADE-4BB4-BDA8-09A2C8FC7D6F}"/>
              </a:ext>
            </a:extLst>
          </p:cNvPr>
          <p:cNvSpPr txBox="1"/>
          <p:nvPr/>
        </p:nvSpPr>
        <p:spPr>
          <a:xfrm>
            <a:off x="753990" y="5460818"/>
            <a:ext cx="665364"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3.</a:t>
            </a:r>
          </a:p>
        </p:txBody>
      </p:sp>
      <p:pic>
        <p:nvPicPr>
          <p:cNvPr id="27" name="Picture 26" descr="Icon&#10;&#10;Description automatically generated with medium confidence">
            <a:extLst>
              <a:ext uri="{FF2B5EF4-FFF2-40B4-BE49-F238E27FC236}">
                <a16:creationId xmlns:a16="http://schemas.microsoft.com/office/drawing/2014/main" id="{B35668FD-88C6-3B10-DC92-3B464009445C}"/>
              </a:ext>
            </a:extLst>
          </p:cNvPr>
          <p:cNvPicPr>
            <a:picLocks noChangeAspect="1"/>
          </p:cNvPicPr>
          <p:nvPr/>
        </p:nvPicPr>
        <p:blipFill>
          <a:blip r:embed="rId15"/>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151788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6C86C29F-2AE3-4445-93FA-1BC6D81F323B}"/>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3</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3</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5081703" cy="3154710"/>
          </a:xfrm>
          <a:prstGeom prst="rect">
            <a:avLst/>
          </a:prstGeom>
          <a:noFill/>
        </p:spPr>
        <p:txBody>
          <a:bodyPr wrap="square" rtlCol="0">
            <a:spAutoFit/>
          </a:bodyPr>
          <a:lstStyle/>
          <a:p>
            <a:r>
              <a:rPr lang="el-GR" sz="2000" dirty="0">
                <a:solidFill>
                  <a:schemeClr val="bg1"/>
                </a:solidFill>
                <a:cs typeface="Poppins" panose="00000500000000000000" pitchFamily="2" charset="0"/>
              </a:rPr>
              <a:t>Ποιος/α θυμάται τι </a:t>
            </a:r>
            <a:r>
              <a:rPr lang="el-GR" sz="2000" b="1" dirty="0">
                <a:solidFill>
                  <a:srgbClr val="FFCC66"/>
                </a:solidFill>
                <a:cs typeface="Poppins" panose="00000500000000000000" pitchFamily="2" charset="0"/>
              </a:rPr>
              <a:t>συζητήσαμε</a:t>
            </a:r>
            <a:r>
              <a:rPr lang="el-GR" sz="2000" dirty="0">
                <a:solidFill>
                  <a:schemeClr val="bg1"/>
                </a:solidFill>
                <a:cs typeface="Poppins" panose="00000500000000000000" pitchFamily="2" charset="0"/>
              </a:rPr>
              <a:t> την προηγούμενη εβδομάδα;</a:t>
            </a:r>
          </a:p>
          <a:p>
            <a:endParaRPr lang="el-GR" sz="2000" dirty="0">
              <a:solidFill>
                <a:schemeClr val="bg1"/>
              </a:solidFill>
              <a:cs typeface="Poppins" panose="00000500000000000000" pitchFamily="2" charset="0"/>
            </a:endParaRPr>
          </a:p>
          <a:p>
            <a:r>
              <a:rPr lang="el-GR" sz="2000" dirty="0">
                <a:solidFill>
                  <a:schemeClr val="bg1"/>
                </a:solidFill>
                <a:cs typeface="Poppins" panose="00000500000000000000" pitchFamily="2" charset="0"/>
              </a:rPr>
              <a:t>Στη σημερινή μας συνάντηση, θα μιλήσουμε περισσότερο για τις </a:t>
            </a:r>
            <a:r>
              <a:rPr lang="el-GR" sz="2000" b="1" dirty="0">
                <a:solidFill>
                  <a:srgbClr val="FFCC66"/>
                </a:solidFill>
                <a:cs typeface="Poppins" panose="00000500000000000000" pitchFamily="2" charset="0"/>
              </a:rPr>
              <a:t>σχέσεις</a:t>
            </a:r>
            <a:r>
              <a:rPr lang="el-GR" sz="2000" dirty="0">
                <a:solidFill>
                  <a:schemeClr val="bg1"/>
                </a:solidFill>
                <a:cs typeface="Poppins" panose="00000500000000000000" pitchFamily="2" charset="0"/>
              </a:rPr>
              <a:t>.</a:t>
            </a:r>
          </a:p>
          <a:p>
            <a:endParaRPr lang="el-GR" sz="2000" dirty="0">
              <a:solidFill>
                <a:schemeClr val="bg1"/>
              </a:solidFill>
              <a:cs typeface="Poppins" panose="00000500000000000000" pitchFamily="2" charset="0"/>
            </a:endParaRPr>
          </a:p>
          <a:p>
            <a:r>
              <a:rPr lang="el-GR" sz="2000" dirty="0">
                <a:solidFill>
                  <a:schemeClr val="bg1"/>
                </a:solidFill>
                <a:cs typeface="Poppins" panose="00000500000000000000" pitchFamily="2" charset="0"/>
              </a:rPr>
              <a:t>Ας ετοιμαστούμε να δούμε το </a:t>
            </a:r>
            <a:r>
              <a:rPr lang="el-GR" sz="2000" b="1" dirty="0">
                <a:solidFill>
                  <a:srgbClr val="FFCC66"/>
                </a:solidFill>
                <a:cs typeface="Poppins" panose="00000500000000000000" pitchFamily="2" charset="0"/>
              </a:rPr>
              <a:t>κινούμενο σχέδιο</a:t>
            </a:r>
            <a:r>
              <a:rPr lang="el-GR" sz="2000" dirty="0">
                <a:solidFill>
                  <a:schemeClr val="bg1"/>
                </a:solidFill>
                <a:cs typeface="Poppins" panose="00000500000000000000" pitchFamily="2" charset="0"/>
              </a:rPr>
              <a:t>!</a:t>
            </a:r>
          </a:p>
          <a:p>
            <a:endParaRPr lang="en-GB" sz="2000" dirty="0">
              <a:solidFill>
                <a:schemeClr val="bg1"/>
              </a:solidFill>
              <a:latin typeface="Poppins" panose="00000500000000000000" pitchFamily="2" charset="0"/>
              <a:cs typeface="Poppins" panose="00000500000000000000" pitchFamily="2" charset="0"/>
            </a:endParaRPr>
          </a:p>
          <a:p>
            <a:endParaRPr lang="en-GB" sz="1900" dirty="0">
              <a:solidFill>
                <a:schemeClr val="bg1"/>
              </a:solidFill>
              <a:latin typeface="Poppins" panose="00000500000000000000" pitchFamily="2" charset="0"/>
              <a:cs typeface="Poppins" panose="00000500000000000000" pitchFamily="2" charset="0"/>
            </a:endParaRP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22" name="Graphic 21">
            <a:extLst>
              <a:ext uri="{FF2B5EF4-FFF2-40B4-BE49-F238E27FC236}">
                <a16:creationId xmlns:a16="http://schemas.microsoft.com/office/drawing/2014/main" id="{B75C7729-5DEB-44C6-BAC7-C98D4501DD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99737" y="1430236"/>
            <a:ext cx="2770078" cy="4100341"/>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ECF23513-5E50-3692-BEE1-CA870EB57F18}"/>
              </a:ext>
            </a:extLst>
          </p:cNvPr>
          <p:cNvPicPr>
            <a:picLocks noChangeAspect="1"/>
          </p:cNvPicPr>
          <p:nvPr/>
        </p:nvPicPr>
        <p:blipFill>
          <a:blip r:embed="rId11"/>
          <a:stretch>
            <a:fillRect/>
          </a:stretch>
        </p:blipFill>
        <p:spPr>
          <a:xfrm>
            <a:off x="10401292" y="213517"/>
            <a:ext cx="1450596" cy="401047"/>
          </a:xfrm>
          <a:prstGeom prst="rect">
            <a:avLst/>
          </a:prstGeom>
        </p:spPr>
      </p:pic>
      <p:sp>
        <p:nvSpPr>
          <p:cNvPr id="2" name="TextBox 1">
            <a:extLst>
              <a:ext uri="{FF2B5EF4-FFF2-40B4-BE49-F238E27FC236}">
                <a16:creationId xmlns:a16="http://schemas.microsoft.com/office/drawing/2014/main" id="{D8E08051-D52D-6E5C-D09F-C20728630E4B}"/>
              </a:ext>
            </a:extLst>
          </p:cNvPr>
          <p:cNvSpPr txBox="1"/>
          <p:nvPr/>
        </p:nvSpPr>
        <p:spPr>
          <a:xfrm>
            <a:off x="609599" y="213374"/>
            <a:ext cx="6286485" cy="1169551"/>
          </a:xfrm>
          <a:prstGeom prst="rect">
            <a:avLst/>
          </a:prstGeom>
          <a:noFill/>
        </p:spPr>
        <p:txBody>
          <a:bodyPr wrap="square" rtlCol="0">
            <a:spAutoFit/>
          </a:bodyPr>
          <a:lstStyle/>
          <a:p>
            <a:r>
              <a:rPr lang="el-GR" sz="2300" b="1" dirty="0">
                <a:solidFill>
                  <a:srgbClr val="FFCC66"/>
                </a:solidFill>
                <a:latin typeface="Zona Pro" panose="02010503040002020004" pitchFamily="50" charset="0"/>
              </a:rPr>
              <a:t>Μέρος 1 – Επανάληψη του περιεχομένου της προηγούμενης εβδομάδας</a:t>
            </a:r>
          </a:p>
          <a:p>
            <a:endParaRPr lang="en-AU" sz="2400" b="1" dirty="0">
              <a:solidFill>
                <a:srgbClr val="FFCC66"/>
              </a:solidFill>
              <a:latin typeface="Zona Pro" panose="02010503040002020004" pitchFamily="50" charset="0"/>
            </a:endParaRPr>
          </a:p>
        </p:txBody>
      </p:sp>
    </p:spTree>
    <p:extLst>
      <p:ext uri="{BB962C8B-B14F-4D97-AF65-F5344CB8AC3E}">
        <p14:creationId xmlns:p14="http://schemas.microsoft.com/office/powerpoint/2010/main" val="688110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5">
            <a:extLst>
              <a:ext uri="{FF2B5EF4-FFF2-40B4-BE49-F238E27FC236}">
                <a16:creationId xmlns:a16="http://schemas.microsoft.com/office/drawing/2014/main" id="{30620F22-1A07-4B11-91E8-11A0FF7C410A}"/>
              </a:ext>
            </a:extLst>
          </p:cNvPr>
          <p:cNvSpPr/>
          <p:nvPr/>
        </p:nvSpPr>
        <p:spPr>
          <a:xfrm>
            <a:off x="-116113" y="-125132"/>
            <a:ext cx="12401971" cy="7091538"/>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293590"/>
              <a:gd name="connsiteY0" fmla="*/ 0 h 6858000"/>
              <a:gd name="connsiteX1" fmla="*/ 12293590 w 12293590"/>
              <a:gd name="connsiteY1" fmla="*/ 69813 h 6858000"/>
              <a:gd name="connsiteX2" fmla="*/ 7751768 w 12293590"/>
              <a:gd name="connsiteY2" fmla="*/ 6847551 h 6858000"/>
              <a:gd name="connsiteX3" fmla="*/ 0 w 12293590"/>
              <a:gd name="connsiteY3" fmla="*/ 6858000 h 6858000"/>
              <a:gd name="connsiteX4" fmla="*/ 0 w 12293590"/>
              <a:gd name="connsiteY4" fmla="*/ 0 h 6858000"/>
              <a:gd name="connsiteX0" fmla="*/ 0 w 12345755"/>
              <a:gd name="connsiteY0" fmla="*/ 0 h 6858000"/>
              <a:gd name="connsiteX1" fmla="*/ 12293590 w 12345755"/>
              <a:gd name="connsiteY1" fmla="*/ 69813 h 6858000"/>
              <a:gd name="connsiteX2" fmla="*/ 12345755 w 12345755"/>
              <a:gd name="connsiteY2" fmla="*/ 6769012 h 6858000"/>
              <a:gd name="connsiteX3" fmla="*/ 0 w 12345755"/>
              <a:gd name="connsiteY3" fmla="*/ 6858000 h 6858000"/>
              <a:gd name="connsiteX4" fmla="*/ 0 w 12345755"/>
              <a:gd name="connsiteY4" fmla="*/ 0 h 6858000"/>
              <a:gd name="connsiteX0" fmla="*/ 0 w 12383814"/>
              <a:gd name="connsiteY0" fmla="*/ 0 h 6880276"/>
              <a:gd name="connsiteX1" fmla="*/ 12293590 w 12383814"/>
              <a:gd name="connsiteY1" fmla="*/ 69813 h 6880276"/>
              <a:gd name="connsiteX2" fmla="*/ 12383814 w 12383814"/>
              <a:gd name="connsiteY2" fmla="*/ 6880276 h 6880276"/>
              <a:gd name="connsiteX3" fmla="*/ 0 w 12383814"/>
              <a:gd name="connsiteY3" fmla="*/ 6858000 h 6880276"/>
              <a:gd name="connsiteX4" fmla="*/ 0 w 12383814"/>
              <a:gd name="connsiteY4" fmla="*/ 0 h 6880276"/>
              <a:gd name="connsiteX0" fmla="*/ 0 w 12388739"/>
              <a:gd name="connsiteY0" fmla="*/ 22907 h 6903183"/>
              <a:gd name="connsiteX1" fmla="*/ 12388739 w 12388739"/>
              <a:gd name="connsiteY1" fmla="*/ 0 h 6903183"/>
              <a:gd name="connsiteX2" fmla="*/ 12383814 w 12388739"/>
              <a:gd name="connsiteY2" fmla="*/ 6903183 h 6903183"/>
              <a:gd name="connsiteX3" fmla="*/ 0 w 12388739"/>
              <a:gd name="connsiteY3" fmla="*/ 6880907 h 6903183"/>
              <a:gd name="connsiteX4" fmla="*/ 0 w 12388739"/>
              <a:gd name="connsiteY4" fmla="*/ 22907 h 690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739" h="6903183">
                <a:moveTo>
                  <a:pt x="0" y="22907"/>
                </a:moveTo>
                <a:lnTo>
                  <a:pt x="12388739" y="0"/>
                </a:lnTo>
                <a:cubicBezTo>
                  <a:pt x="12387097" y="2301061"/>
                  <a:pt x="12385456" y="4602122"/>
                  <a:pt x="12383814" y="6903183"/>
                </a:cubicBezTo>
                <a:lnTo>
                  <a:pt x="0" y="6880907"/>
                </a:lnTo>
                <a:lnTo>
                  <a:pt x="0" y="22907"/>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Slide Number Placeholder 5">
            <a:extLst>
              <a:ext uri="{FF2B5EF4-FFF2-40B4-BE49-F238E27FC236}">
                <a16:creationId xmlns:a16="http://schemas.microsoft.com/office/drawing/2014/main" id="{C1432987-0FF7-4249-93D5-33488B7CA5C6}"/>
              </a:ext>
            </a:extLst>
          </p:cNvPr>
          <p:cNvSpPr>
            <a:spLocks noGrp="1"/>
          </p:cNvSpPr>
          <p:nvPr>
            <p:ph type="sldNum" sz="quarter" idx="12"/>
          </p:nvPr>
        </p:nvSpPr>
        <p:spPr>
          <a:xfrm>
            <a:off x="8610600" y="6173787"/>
            <a:ext cx="2743200" cy="365125"/>
          </a:xfrm>
        </p:spPr>
        <p:txBody>
          <a:bodyPr/>
          <a:lstStyle/>
          <a:p>
            <a:fld id="{BFB245C7-A9B6-FE41-A38C-AC0BF5D04523}" type="slidenum">
              <a:rPr lang="en-FR" smtClean="0"/>
              <a:pPr/>
              <a:t>4</a:t>
            </a:fld>
            <a:endParaRPr lang="en-FR"/>
          </a:p>
        </p:txBody>
      </p:sp>
      <p:pic>
        <p:nvPicPr>
          <p:cNvPr id="10" name="Picture 9" descr="A picture containing background pattern&#10;&#10;Description automatically generated">
            <a:extLst>
              <a:ext uri="{FF2B5EF4-FFF2-40B4-BE49-F238E27FC236}">
                <a16:creationId xmlns:a16="http://schemas.microsoft.com/office/drawing/2014/main" id="{1052E12E-BABD-4C70-827F-4E680E42E829}"/>
              </a:ext>
            </a:extLst>
          </p:cNvPr>
          <p:cNvPicPr>
            <a:picLocks noChangeAspect="1"/>
          </p:cNvPicPr>
          <p:nvPr/>
        </p:nvPicPr>
        <p:blipFill>
          <a:blip r:embed="rId5"/>
          <a:stretch>
            <a:fillRect/>
          </a:stretch>
        </p:blipFill>
        <p:spPr>
          <a:xfrm>
            <a:off x="10950224" y="6040589"/>
            <a:ext cx="640258" cy="554890"/>
          </a:xfrm>
          <a:prstGeom prst="rect">
            <a:avLst/>
          </a:prstGeom>
        </p:spPr>
      </p:pic>
      <p:sp>
        <p:nvSpPr>
          <p:cNvPr id="11" name="Slide Number Placeholder 12">
            <a:extLst>
              <a:ext uri="{FF2B5EF4-FFF2-40B4-BE49-F238E27FC236}">
                <a16:creationId xmlns:a16="http://schemas.microsoft.com/office/drawing/2014/main" id="{4D4536D1-AB88-4637-9CF8-5F116780DFB2}"/>
              </a:ext>
            </a:extLst>
          </p:cNvPr>
          <p:cNvSpPr txBox="1">
            <a:spLocks/>
          </p:cNvSpPr>
          <p:nvPr/>
        </p:nvSpPr>
        <p:spPr>
          <a:xfrm>
            <a:off x="10948190" y="6125112"/>
            <a:ext cx="640258"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4</a:t>
            </a:fld>
            <a:endParaRPr lang="en-FR" sz="2400">
              <a:solidFill>
                <a:schemeClr val="bg1"/>
              </a:solidFill>
            </a:endParaRPr>
          </a:p>
        </p:txBody>
      </p:sp>
      <p:grpSp>
        <p:nvGrpSpPr>
          <p:cNvPr id="15" name="Group 14">
            <a:extLst>
              <a:ext uri="{FF2B5EF4-FFF2-40B4-BE49-F238E27FC236}">
                <a16:creationId xmlns:a16="http://schemas.microsoft.com/office/drawing/2014/main" id="{89FD4BFE-4F08-4F02-ABA9-DE861A7E0BCF}"/>
              </a:ext>
            </a:extLst>
          </p:cNvPr>
          <p:cNvGrpSpPr/>
          <p:nvPr/>
        </p:nvGrpSpPr>
        <p:grpSpPr>
          <a:xfrm>
            <a:off x="10754961" y="-846675"/>
            <a:ext cx="3573814" cy="2428875"/>
            <a:chOff x="10754961" y="-846675"/>
            <a:chExt cx="3573814" cy="2428875"/>
          </a:xfrm>
        </p:grpSpPr>
        <p:pic>
          <p:nvPicPr>
            <p:cNvPr id="8" name="Graphic 7">
              <a:extLst>
                <a:ext uri="{FF2B5EF4-FFF2-40B4-BE49-F238E27FC236}">
                  <a16:creationId xmlns:a16="http://schemas.microsoft.com/office/drawing/2014/main" id="{EE32EDCE-5D0B-40A9-A856-056618B698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5000" y="-846675"/>
              <a:ext cx="3533775" cy="2428875"/>
            </a:xfrm>
            <a:prstGeom prst="rect">
              <a:avLst/>
            </a:prstGeom>
          </p:spPr>
        </p:pic>
        <p:pic>
          <p:nvPicPr>
            <p:cNvPr id="4" name="Graphic 3">
              <a:extLst>
                <a:ext uri="{FF2B5EF4-FFF2-40B4-BE49-F238E27FC236}">
                  <a16:creationId xmlns:a16="http://schemas.microsoft.com/office/drawing/2014/main" id="{0157471D-ED9D-498F-B511-BDEBDFFA7C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4961" y="97490"/>
              <a:ext cx="390525" cy="333375"/>
            </a:xfrm>
            <a:prstGeom prst="rect">
              <a:avLst/>
            </a:prstGeom>
          </p:spPr>
        </p:pic>
        <p:pic>
          <p:nvPicPr>
            <p:cNvPr id="6" name="Graphic 5">
              <a:extLst>
                <a:ext uri="{FF2B5EF4-FFF2-40B4-BE49-F238E27FC236}">
                  <a16:creationId xmlns:a16="http://schemas.microsoft.com/office/drawing/2014/main" id="{D3F8C276-72B0-4183-8B70-2852D459E4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894681" y="450584"/>
              <a:ext cx="269483" cy="230046"/>
            </a:xfrm>
            <a:prstGeom prst="rect">
              <a:avLst/>
            </a:prstGeom>
          </p:spPr>
        </p:pic>
        <p:pic>
          <p:nvPicPr>
            <p:cNvPr id="14" name="Graphic 13">
              <a:extLst>
                <a:ext uri="{FF2B5EF4-FFF2-40B4-BE49-F238E27FC236}">
                  <a16:creationId xmlns:a16="http://schemas.microsoft.com/office/drawing/2014/main" id="{37F74EAF-6017-4C4E-9835-AE453E3A83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5756" y="901024"/>
              <a:ext cx="800100" cy="533400"/>
            </a:xfrm>
            <a:prstGeom prst="rect">
              <a:avLst/>
            </a:prstGeom>
          </p:spPr>
        </p:pic>
      </p:grpSp>
      <p:grpSp>
        <p:nvGrpSpPr>
          <p:cNvPr id="22" name="Group 21">
            <a:extLst>
              <a:ext uri="{FF2B5EF4-FFF2-40B4-BE49-F238E27FC236}">
                <a16:creationId xmlns:a16="http://schemas.microsoft.com/office/drawing/2014/main" id="{6C4713F2-E084-41C8-AACF-A022086AA0D0}"/>
              </a:ext>
            </a:extLst>
          </p:cNvPr>
          <p:cNvGrpSpPr/>
          <p:nvPr/>
        </p:nvGrpSpPr>
        <p:grpSpPr>
          <a:xfrm rot="10800000">
            <a:off x="-2127765" y="5554213"/>
            <a:ext cx="3121807" cy="2121677"/>
            <a:chOff x="10754961" y="-846675"/>
            <a:chExt cx="3573814" cy="2428875"/>
          </a:xfrm>
        </p:grpSpPr>
        <p:pic>
          <p:nvPicPr>
            <p:cNvPr id="23" name="Graphic 22">
              <a:extLst>
                <a:ext uri="{FF2B5EF4-FFF2-40B4-BE49-F238E27FC236}">
                  <a16:creationId xmlns:a16="http://schemas.microsoft.com/office/drawing/2014/main" id="{F5FE183F-F0A8-4AA1-B77D-03D135618E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5000" y="-846675"/>
              <a:ext cx="3533775" cy="2428875"/>
            </a:xfrm>
            <a:prstGeom prst="rect">
              <a:avLst/>
            </a:prstGeom>
          </p:spPr>
        </p:pic>
        <p:pic>
          <p:nvPicPr>
            <p:cNvPr id="24" name="Graphic 23">
              <a:extLst>
                <a:ext uri="{FF2B5EF4-FFF2-40B4-BE49-F238E27FC236}">
                  <a16:creationId xmlns:a16="http://schemas.microsoft.com/office/drawing/2014/main" id="{6F2B85B5-9F17-4400-A915-630E2D8C74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4961" y="97490"/>
              <a:ext cx="390525" cy="333375"/>
            </a:xfrm>
            <a:prstGeom prst="rect">
              <a:avLst/>
            </a:prstGeom>
          </p:spPr>
        </p:pic>
        <p:pic>
          <p:nvPicPr>
            <p:cNvPr id="25" name="Graphic 24">
              <a:extLst>
                <a:ext uri="{FF2B5EF4-FFF2-40B4-BE49-F238E27FC236}">
                  <a16:creationId xmlns:a16="http://schemas.microsoft.com/office/drawing/2014/main" id="{16F6F8E7-F057-43C5-94A3-D8AD71B240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894681" y="450584"/>
              <a:ext cx="269483" cy="230046"/>
            </a:xfrm>
            <a:prstGeom prst="rect">
              <a:avLst/>
            </a:prstGeom>
          </p:spPr>
        </p:pic>
        <p:pic>
          <p:nvPicPr>
            <p:cNvPr id="26" name="Graphic 25">
              <a:extLst>
                <a:ext uri="{FF2B5EF4-FFF2-40B4-BE49-F238E27FC236}">
                  <a16:creationId xmlns:a16="http://schemas.microsoft.com/office/drawing/2014/main" id="{3DA8C205-5E30-435B-B0C4-2C24D70A9A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5756" y="901024"/>
              <a:ext cx="800100" cy="533400"/>
            </a:xfrm>
            <a:prstGeom prst="rect">
              <a:avLst/>
            </a:prstGeom>
          </p:spPr>
        </p:pic>
      </p:grpSp>
      <p:sp>
        <p:nvSpPr>
          <p:cNvPr id="21" name="TextBox 19">
            <a:extLst>
              <a:ext uri="{FF2B5EF4-FFF2-40B4-BE49-F238E27FC236}">
                <a16:creationId xmlns:a16="http://schemas.microsoft.com/office/drawing/2014/main" id="{59E334EB-F8C6-AC70-C742-EAD557E7CDD0}"/>
              </a:ext>
            </a:extLst>
          </p:cNvPr>
          <p:cNvSpPr txBox="1"/>
          <p:nvPr/>
        </p:nvSpPr>
        <p:spPr>
          <a:xfrm>
            <a:off x="1280822" y="6324530"/>
            <a:ext cx="9630355" cy="553998"/>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l-GR" sz="1500" b="1" dirty="0">
                <a:solidFill>
                  <a:srgbClr val="FFCC66"/>
                </a:solidFill>
                <a:latin typeface="Zona Pro" panose="02010503040002020004" pitchFamily="50" charset="0"/>
              </a:rPr>
              <a:t>Σύρετε τον ποντίκι πάνω στο </a:t>
            </a:r>
            <a:r>
              <a:rPr lang="en-US" sz="1500" b="1" dirty="0">
                <a:solidFill>
                  <a:srgbClr val="FFCC66"/>
                </a:solidFill>
                <a:latin typeface="Zona Pro" panose="02010503040002020004" pitchFamily="50" charset="0"/>
              </a:rPr>
              <a:t>video </a:t>
            </a:r>
            <a:r>
              <a:rPr lang="el-GR" sz="1500" b="1" dirty="0">
                <a:solidFill>
                  <a:srgbClr val="FFCC66"/>
                </a:solidFill>
                <a:latin typeface="Zona Pro" panose="02010503040002020004" pitchFamily="50" charset="0"/>
              </a:rPr>
              <a:t>για να δείτε τις ρυθμίσεις. Εναλλακτικά, μπορείτε να το «κατεβάσετε» και από την ιστοσελίδα</a:t>
            </a:r>
            <a:endParaRPr lang="en-AU" sz="1500" b="1" dirty="0">
              <a:solidFill>
                <a:srgbClr val="FFCC66"/>
              </a:solidFill>
              <a:latin typeface="Zona Pro" panose="02010503040002020004" pitchFamily="50" charset="0"/>
            </a:endParaRPr>
          </a:p>
        </p:txBody>
      </p:sp>
      <p:sp>
        <p:nvSpPr>
          <p:cNvPr id="5" name="TextBox 2">
            <a:extLst>
              <a:ext uri="{FF2B5EF4-FFF2-40B4-BE49-F238E27FC236}">
                <a16:creationId xmlns:a16="http://schemas.microsoft.com/office/drawing/2014/main" id="{84DD52B9-DBA4-849C-0AAB-CC69E8298AD4}"/>
              </a:ext>
            </a:extLst>
          </p:cNvPr>
          <p:cNvSpPr txBox="1"/>
          <p:nvPr/>
        </p:nvSpPr>
        <p:spPr>
          <a:xfrm>
            <a:off x="996664" y="55671"/>
            <a:ext cx="9602958" cy="892552"/>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2400" b="1" dirty="0">
                <a:solidFill>
                  <a:srgbClr val="FFCC66"/>
                </a:solidFill>
                <a:latin typeface="Zona Pro" panose="02010503040002020004" pitchFamily="50" charset="0"/>
              </a:rPr>
              <a:t>Μέρος 2 – Βλέπουμε το </a:t>
            </a:r>
            <a:r>
              <a:rPr lang="el-GR" sz="2400" b="1">
                <a:solidFill>
                  <a:srgbClr val="FFCC66"/>
                </a:solidFill>
                <a:latin typeface="Zona Pro" panose="02010503040002020004" pitchFamily="50" charset="0"/>
              </a:rPr>
              <a:t>κινούμενο σχέδιο</a:t>
            </a:r>
            <a:endParaRPr lang="el-GR" sz="2400" b="1" dirty="0">
              <a:solidFill>
                <a:srgbClr val="FFCC66"/>
              </a:solidFill>
              <a:latin typeface="Zona Pro" panose="02010503040002020004" pitchFamily="50" charset="0"/>
            </a:endParaRPr>
          </a:p>
          <a:p>
            <a:endParaRPr lang="en-AU" sz="2800" b="1" dirty="0">
              <a:solidFill>
                <a:srgbClr val="FFCC66"/>
              </a:solidFill>
              <a:latin typeface="Zona Pro" panose="02010503040002020004" pitchFamily="50" charset="0"/>
            </a:endParaRPr>
          </a:p>
        </p:txBody>
      </p:sp>
      <p:pic>
        <p:nvPicPr>
          <p:cNvPr id="7" name="BigTalks_Schools_Lesson03_Shy Friends">
            <a:hlinkClick r:id="" action="ppaction://media"/>
            <a:extLst>
              <a:ext uri="{FF2B5EF4-FFF2-40B4-BE49-F238E27FC236}">
                <a16:creationId xmlns:a16="http://schemas.microsoft.com/office/drawing/2014/main" id="{DA06A349-8246-1CC2-FC93-7FA140557614}"/>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142668" y="653487"/>
            <a:ext cx="9847710" cy="5539337"/>
          </a:xfrm>
          <a:prstGeom prst="rect">
            <a:avLst/>
          </a:prstGeom>
        </p:spPr>
      </p:pic>
    </p:spTree>
    <p:extLst>
      <p:ext uri="{BB962C8B-B14F-4D97-AF65-F5344CB8AC3E}">
        <p14:creationId xmlns:p14="http://schemas.microsoft.com/office/powerpoint/2010/main" val="3474423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6C86C29F-2AE3-4445-93FA-1BC6D81F323B}"/>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5</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954107"/>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Ώρα για Ερωτήσεις</a:t>
            </a:r>
          </a:p>
          <a:p>
            <a:endParaRPr lang="en-AU" sz="2800" b="1" dirty="0">
              <a:solidFill>
                <a:srgbClr val="FFCC66"/>
              </a:solidFill>
              <a:latin typeface="Zona Pro" panose="02010503040002020004" pitchFamily="50" charset="0"/>
            </a:endParaRP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5</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5081703" cy="5186035"/>
          </a:xfrm>
          <a:prstGeom prst="rect">
            <a:avLst/>
          </a:prstGeom>
          <a:noFill/>
        </p:spPr>
        <p:txBody>
          <a:bodyPr wrap="square" rtlCol="0">
            <a:spAutoFit/>
          </a:bodyPr>
          <a:lstStyle/>
          <a:p>
            <a:r>
              <a:rPr lang="el-GR" sz="2400" dirty="0">
                <a:solidFill>
                  <a:schemeClr val="bg1"/>
                </a:solidFill>
                <a:cs typeface="Poppins" panose="00000500000000000000" pitchFamily="2" charset="0"/>
              </a:rPr>
              <a:t>Ας κάνουμε μια </a:t>
            </a:r>
            <a:r>
              <a:rPr lang="el-GR" sz="2400" dirty="0" err="1">
                <a:solidFill>
                  <a:schemeClr val="bg1"/>
                </a:solidFill>
                <a:cs typeface="Poppins" panose="00000500000000000000" pitchFamily="2" charset="0"/>
              </a:rPr>
              <a:t>ιδεοθύελλα</a:t>
            </a:r>
            <a:r>
              <a:rPr lang="el-GR" sz="2400" dirty="0">
                <a:solidFill>
                  <a:schemeClr val="bg1"/>
                </a:solidFill>
                <a:cs typeface="Poppins" panose="00000500000000000000" pitchFamily="2" charset="0"/>
              </a:rPr>
              <a:t> για το κινούμενο σχέδιο.</a:t>
            </a:r>
          </a:p>
          <a:p>
            <a:endParaRPr lang="el-GR" sz="2400" dirty="0">
              <a:solidFill>
                <a:schemeClr val="bg1"/>
              </a:solidFill>
              <a:cs typeface="Poppins" panose="00000500000000000000" pitchFamily="2" charset="0"/>
            </a:endParaRPr>
          </a:p>
          <a:p>
            <a:r>
              <a:rPr lang="el-GR" sz="2400" dirty="0">
                <a:solidFill>
                  <a:schemeClr val="bg1"/>
                </a:solidFill>
                <a:cs typeface="Poppins" panose="00000500000000000000" pitchFamily="2" charset="0"/>
              </a:rPr>
              <a:t>Πώς νομίζουμε ότι νιώθουν τα </a:t>
            </a:r>
            <a:r>
              <a:rPr lang="en-US" sz="2400" b="1" dirty="0">
                <a:solidFill>
                  <a:srgbClr val="FFCC66"/>
                </a:solidFill>
                <a:cs typeface="Poppins" panose="00000500000000000000" pitchFamily="2" charset="0"/>
              </a:rPr>
              <a:t>M</a:t>
            </a:r>
            <a:r>
              <a:rPr lang="el-GR" sz="2400" b="1" dirty="0">
                <a:solidFill>
                  <a:srgbClr val="FFCC66"/>
                </a:solidFill>
                <a:cs typeface="Poppins" panose="00000500000000000000" pitchFamily="2" charset="0"/>
              </a:rPr>
              <a:t>α</a:t>
            </a:r>
            <a:r>
              <a:rPr lang="en-US" sz="2400" b="1" dirty="0">
                <a:solidFill>
                  <a:srgbClr val="FFCC66"/>
                </a:solidFill>
                <a:cs typeface="Poppins" panose="00000500000000000000" pitchFamily="2" charset="0"/>
              </a:rPr>
              <a:t>t</a:t>
            </a:r>
            <a:r>
              <a:rPr lang="el-GR" sz="2400" b="1" dirty="0" err="1">
                <a:solidFill>
                  <a:srgbClr val="FFCC66"/>
                </a:solidFill>
                <a:cs typeface="Poppins" panose="00000500000000000000" pitchFamily="2" charset="0"/>
              </a:rPr>
              <a:t>ούλια</a:t>
            </a:r>
            <a:r>
              <a:rPr lang="el-GR" sz="2400" dirty="0">
                <a:solidFill>
                  <a:schemeClr val="bg1"/>
                </a:solidFill>
                <a:cs typeface="Poppins" panose="00000500000000000000" pitchFamily="2" charset="0"/>
              </a:rPr>
              <a:t>;</a:t>
            </a:r>
          </a:p>
          <a:p>
            <a:endParaRPr lang="el-GR" sz="2400" dirty="0">
              <a:solidFill>
                <a:schemeClr val="bg1"/>
              </a:solidFill>
              <a:cs typeface="Poppins" panose="00000500000000000000" pitchFamily="2" charset="0"/>
            </a:endParaRPr>
          </a:p>
          <a:p>
            <a:r>
              <a:rPr lang="el-GR" sz="2400" dirty="0">
                <a:solidFill>
                  <a:schemeClr val="bg1"/>
                </a:solidFill>
                <a:cs typeface="Poppins" panose="00000500000000000000" pitchFamily="2" charset="0"/>
              </a:rPr>
              <a:t>Τι λέτε για…</a:t>
            </a:r>
          </a:p>
          <a:p>
            <a:endParaRPr lang="el-GR" sz="2400" dirty="0">
              <a:solidFill>
                <a:schemeClr val="bg1"/>
              </a:solidFill>
              <a:cs typeface="Poppins" panose="00000500000000000000" pitchFamily="2" charset="0"/>
            </a:endParaRPr>
          </a:p>
          <a:p>
            <a:r>
              <a:rPr lang="el-GR" sz="2400" dirty="0">
                <a:solidFill>
                  <a:schemeClr val="bg1"/>
                </a:solidFill>
                <a:cs typeface="Poppins" panose="00000500000000000000" pitchFamily="2" charset="0"/>
              </a:rPr>
              <a:t>• Την </a:t>
            </a:r>
            <a:r>
              <a:rPr lang="el-GR" sz="2400" b="1" dirty="0">
                <a:solidFill>
                  <a:srgbClr val="FFCC66"/>
                </a:solidFill>
                <a:cs typeface="Poppins" panose="00000500000000000000" pitchFamily="2" charset="0"/>
              </a:rPr>
              <a:t>αρχή</a:t>
            </a:r>
            <a:r>
              <a:rPr lang="el-GR" sz="2400" dirty="0">
                <a:solidFill>
                  <a:schemeClr val="bg1"/>
                </a:solidFill>
                <a:cs typeface="Poppins" panose="00000500000000000000" pitchFamily="2" charset="0"/>
              </a:rPr>
              <a:t>;</a:t>
            </a:r>
          </a:p>
          <a:p>
            <a:endParaRPr lang="el-GR" sz="2400" dirty="0">
              <a:solidFill>
                <a:schemeClr val="bg1"/>
              </a:solidFill>
              <a:cs typeface="Poppins" panose="00000500000000000000" pitchFamily="2" charset="0"/>
            </a:endParaRPr>
          </a:p>
          <a:p>
            <a:r>
              <a:rPr lang="el-GR" sz="2400" dirty="0">
                <a:solidFill>
                  <a:schemeClr val="bg1"/>
                </a:solidFill>
                <a:cs typeface="Poppins" panose="00000500000000000000" pitchFamily="2" charset="0"/>
              </a:rPr>
              <a:t>• Τη </a:t>
            </a:r>
            <a:r>
              <a:rPr lang="el-GR" sz="2400" b="1" dirty="0">
                <a:solidFill>
                  <a:srgbClr val="FFCC66"/>
                </a:solidFill>
                <a:cs typeface="Poppins" panose="00000500000000000000" pitchFamily="2" charset="0"/>
              </a:rPr>
              <a:t>μέση</a:t>
            </a:r>
            <a:r>
              <a:rPr lang="el-GR" sz="2400" dirty="0">
                <a:solidFill>
                  <a:schemeClr val="bg1"/>
                </a:solidFill>
                <a:cs typeface="Poppins" panose="00000500000000000000" pitchFamily="2" charset="0"/>
              </a:rPr>
              <a:t>;</a:t>
            </a:r>
          </a:p>
          <a:p>
            <a:endParaRPr lang="el-GR" sz="2400" dirty="0">
              <a:solidFill>
                <a:schemeClr val="bg1"/>
              </a:solidFill>
              <a:cs typeface="Poppins" panose="00000500000000000000" pitchFamily="2" charset="0"/>
            </a:endParaRPr>
          </a:p>
          <a:p>
            <a:r>
              <a:rPr lang="el-GR" sz="2400" dirty="0">
                <a:solidFill>
                  <a:schemeClr val="bg1"/>
                </a:solidFill>
                <a:cs typeface="Poppins" panose="00000500000000000000" pitchFamily="2" charset="0"/>
              </a:rPr>
              <a:t>• Το </a:t>
            </a:r>
            <a:r>
              <a:rPr lang="el-GR" sz="2400" b="1" dirty="0">
                <a:solidFill>
                  <a:srgbClr val="FFCC66"/>
                </a:solidFill>
                <a:cs typeface="Poppins" panose="00000500000000000000" pitchFamily="2" charset="0"/>
              </a:rPr>
              <a:t>τέλος</a:t>
            </a:r>
            <a:r>
              <a:rPr lang="el-GR" sz="2400" dirty="0">
                <a:solidFill>
                  <a:schemeClr val="bg1"/>
                </a:solidFill>
                <a:cs typeface="Poppins" panose="00000500000000000000" pitchFamily="2" charset="0"/>
              </a:rPr>
              <a:t>;</a:t>
            </a:r>
          </a:p>
          <a:p>
            <a:endParaRPr lang="en-GB" sz="1900" dirty="0">
              <a:solidFill>
                <a:schemeClr val="bg1"/>
              </a:solidFill>
              <a:latin typeface="Poppins" panose="00000500000000000000" pitchFamily="2" charset="0"/>
              <a:cs typeface="Poppins" panose="00000500000000000000" pitchFamily="2" charset="0"/>
            </a:endParaRPr>
          </a:p>
        </p:txBody>
      </p:sp>
      <p:pic>
        <p:nvPicPr>
          <p:cNvPr id="19" name="Graphic 18">
            <a:extLst>
              <a:ext uri="{FF2B5EF4-FFF2-40B4-BE49-F238E27FC236}">
                <a16:creationId xmlns:a16="http://schemas.microsoft.com/office/drawing/2014/main" id="{B390DE02-49F6-481B-8DBA-CEC2765D15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57122">
            <a:off x="9677212" y="1480347"/>
            <a:ext cx="1749398" cy="1815569"/>
          </a:xfrm>
          <a:prstGeom prst="rect">
            <a:avLst/>
          </a:prstGeom>
        </p:spPr>
      </p:pic>
      <p:pic>
        <p:nvPicPr>
          <p:cNvPr id="21" name="Graphic 20">
            <a:extLst>
              <a:ext uri="{FF2B5EF4-FFF2-40B4-BE49-F238E27FC236}">
                <a16:creationId xmlns:a16="http://schemas.microsoft.com/office/drawing/2014/main" id="{D32BA94D-0931-4861-B7DA-7627265D12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981929">
            <a:off x="8410191" y="3690163"/>
            <a:ext cx="1565995" cy="1625229"/>
          </a:xfrm>
          <a:prstGeom prst="rect">
            <a:avLst/>
          </a:prstGeom>
        </p:spPr>
      </p:pic>
      <p:pic>
        <p:nvPicPr>
          <p:cNvPr id="2" name="Picture 1" descr="Icon&#10;&#10;Description automatically generated with medium confidence">
            <a:extLst>
              <a:ext uri="{FF2B5EF4-FFF2-40B4-BE49-F238E27FC236}">
                <a16:creationId xmlns:a16="http://schemas.microsoft.com/office/drawing/2014/main" id="{95657417-7CB0-D8DD-8747-99F734626688}"/>
              </a:ext>
            </a:extLst>
          </p:cNvPr>
          <p:cNvPicPr>
            <a:picLocks noChangeAspect="1"/>
          </p:cNvPicPr>
          <p:nvPr/>
        </p:nvPicPr>
        <p:blipFill>
          <a:blip r:embed="rId9"/>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2825206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6C86C29F-2AE3-4445-93FA-1BC6D81F323B}"/>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6</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954107"/>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Ώρα για Ερωτήσεις</a:t>
            </a:r>
          </a:p>
          <a:p>
            <a:endParaRPr lang="en-AU" sz="2800" b="1" dirty="0">
              <a:solidFill>
                <a:srgbClr val="FFCC66"/>
              </a:solidFill>
              <a:latin typeface="Zona Pro" panose="02010503040002020004" pitchFamily="50" charset="0"/>
            </a:endParaRP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6</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pic>
        <p:nvPicPr>
          <p:cNvPr id="19" name="Graphic 18">
            <a:extLst>
              <a:ext uri="{FF2B5EF4-FFF2-40B4-BE49-F238E27FC236}">
                <a16:creationId xmlns:a16="http://schemas.microsoft.com/office/drawing/2014/main" id="{B390DE02-49F6-481B-8DBA-CEC2765D15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57122">
            <a:off x="9677212" y="1480347"/>
            <a:ext cx="1749398" cy="1815569"/>
          </a:xfrm>
          <a:prstGeom prst="rect">
            <a:avLst/>
          </a:prstGeom>
        </p:spPr>
      </p:pic>
      <p:pic>
        <p:nvPicPr>
          <p:cNvPr id="21" name="Graphic 20">
            <a:extLst>
              <a:ext uri="{FF2B5EF4-FFF2-40B4-BE49-F238E27FC236}">
                <a16:creationId xmlns:a16="http://schemas.microsoft.com/office/drawing/2014/main" id="{D32BA94D-0931-4861-B7DA-7627265D12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981929">
            <a:off x="8410191" y="3690163"/>
            <a:ext cx="1565995" cy="1625229"/>
          </a:xfrm>
          <a:prstGeom prst="rect">
            <a:avLst/>
          </a:prstGeom>
        </p:spPr>
      </p:pic>
      <p:sp>
        <p:nvSpPr>
          <p:cNvPr id="2" name="TextBox 1">
            <a:extLst>
              <a:ext uri="{FF2B5EF4-FFF2-40B4-BE49-F238E27FC236}">
                <a16:creationId xmlns:a16="http://schemas.microsoft.com/office/drawing/2014/main" id="{32B4622C-09BC-4A63-81A8-40F12904A10D}"/>
              </a:ext>
            </a:extLst>
          </p:cNvPr>
          <p:cNvSpPr txBox="1"/>
          <p:nvPr/>
        </p:nvSpPr>
        <p:spPr>
          <a:xfrm>
            <a:off x="628815" y="1596298"/>
            <a:ext cx="5081703" cy="3970318"/>
          </a:xfrm>
          <a:prstGeom prst="rect">
            <a:avLst/>
          </a:prstGeom>
          <a:noFill/>
        </p:spPr>
        <p:txBody>
          <a:bodyPr wrap="square" rtlCol="0">
            <a:spAutoFit/>
          </a:bodyPr>
          <a:lstStyle/>
          <a:p>
            <a:r>
              <a:rPr lang="el-GR" sz="1900" dirty="0">
                <a:solidFill>
                  <a:schemeClr val="bg1"/>
                </a:solidFill>
                <a:cs typeface="Poppins" panose="00000500000000000000" pitchFamily="2" charset="0"/>
              </a:rPr>
              <a:t>• </a:t>
            </a:r>
            <a:r>
              <a:rPr lang="el-GR" sz="2800" dirty="0">
                <a:solidFill>
                  <a:schemeClr val="bg1"/>
                </a:solidFill>
                <a:cs typeface="Poppins" panose="00000500000000000000" pitchFamily="2" charset="0"/>
              </a:rPr>
              <a:t>Τι νομίζεις ότι </a:t>
            </a:r>
            <a:r>
              <a:rPr lang="el-GR" sz="2800" b="1" dirty="0">
                <a:solidFill>
                  <a:srgbClr val="FFCC66"/>
                </a:solidFill>
                <a:cs typeface="Poppins" panose="00000500000000000000" pitchFamily="2" charset="0"/>
              </a:rPr>
              <a:t>συμβαίνει</a:t>
            </a:r>
            <a:r>
              <a:rPr lang="el-GR" sz="2800" dirty="0">
                <a:solidFill>
                  <a:schemeClr val="bg1"/>
                </a:solidFill>
                <a:cs typeface="Poppins" panose="00000500000000000000" pitchFamily="2" charset="0"/>
              </a:rPr>
              <a:t> εδώ;</a:t>
            </a:r>
          </a:p>
          <a:p>
            <a:endParaRPr lang="el-GR" sz="2800" dirty="0">
              <a:solidFill>
                <a:schemeClr val="bg1"/>
              </a:solidFill>
              <a:cs typeface="Poppins" panose="00000500000000000000" pitchFamily="2" charset="0"/>
            </a:endParaRPr>
          </a:p>
          <a:p>
            <a:r>
              <a:rPr lang="el-GR" sz="2800" dirty="0">
                <a:solidFill>
                  <a:schemeClr val="bg1"/>
                </a:solidFill>
                <a:cs typeface="Poppins" panose="00000500000000000000" pitchFamily="2" charset="0"/>
              </a:rPr>
              <a:t>• Πώς μπορεί να </a:t>
            </a:r>
            <a:r>
              <a:rPr lang="el-GR" sz="2800" b="1" dirty="0">
                <a:solidFill>
                  <a:srgbClr val="FFCC66"/>
                </a:solidFill>
                <a:cs typeface="Poppins" panose="00000500000000000000" pitchFamily="2" charset="0"/>
              </a:rPr>
              <a:t>νιώθει</a:t>
            </a:r>
            <a:r>
              <a:rPr lang="el-GR" sz="2800" dirty="0">
                <a:solidFill>
                  <a:schemeClr val="bg1"/>
                </a:solidFill>
                <a:cs typeface="Poppins" panose="00000500000000000000" pitchFamily="2" charset="0"/>
              </a:rPr>
              <a:t> το κάθε </a:t>
            </a:r>
            <a:r>
              <a:rPr lang="en-US" sz="2800" dirty="0">
                <a:solidFill>
                  <a:schemeClr val="bg1"/>
                </a:solidFill>
                <a:cs typeface="Poppins" panose="00000500000000000000" pitchFamily="2" charset="0"/>
              </a:rPr>
              <a:t>M</a:t>
            </a:r>
            <a:r>
              <a:rPr lang="el-GR" sz="2800" dirty="0" err="1">
                <a:solidFill>
                  <a:schemeClr val="bg1"/>
                </a:solidFill>
                <a:cs typeface="Poppins" panose="00000500000000000000" pitchFamily="2" charset="0"/>
              </a:rPr>
              <a:t>ατούλι</a:t>
            </a:r>
            <a:r>
              <a:rPr lang="el-GR" sz="2800" dirty="0">
                <a:solidFill>
                  <a:schemeClr val="bg1"/>
                </a:solidFill>
                <a:cs typeface="Poppins" panose="00000500000000000000" pitchFamily="2" charset="0"/>
              </a:rPr>
              <a:t>;</a:t>
            </a:r>
          </a:p>
          <a:p>
            <a:endParaRPr lang="el-GR" sz="2800" dirty="0">
              <a:solidFill>
                <a:schemeClr val="bg1"/>
              </a:solidFill>
              <a:cs typeface="Poppins" panose="00000500000000000000" pitchFamily="2" charset="0"/>
            </a:endParaRPr>
          </a:p>
          <a:p>
            <a:r>
              <a:rPr lang="el-GR" sz="2800" dirty="0">
                <a:solidFill>
                  <a:schemeClr val="bg1"/>
                </a:solidFill>
                <a:cs typeface="Poppins" panose="00000500000000000000" pitchFamily="2" charset="0"/>
              </a:rPr>
              <a:t>• Γιατί νομίζεις ότι ο </a:t>
            </a:r>
            <a:r>
              <a:rPr lang="el-GR" sz="2800" b="1" dirty="0" err="1">
                <a:solidFill>
                  <a:srgbClr val="FFCC66"/>
                </a:solidFill>
                <a:cs typeface="Poppins" panose="00000500000000000000" pitchFamily="2" charset="0"/>
              </a:rPr>
              <a:t>Tουίγκης</a:t>
            </a:r>
            <a:r>
              <a:rPr lang="el-GR" sz="2800" dirty="0">
                <a:solidFill>
                  <a:schemeClr val="bg1"/>
                </a:solidFill>
                <a:cs typeface="Poppins" panose="00000500000000000000" pitchFamily="2" charset="0"/>
              </a:rPr>
              <a:t> δεν θέλει να παίξει ο </a:t>
            </a:r>
            <a:r>
              <a:rPr lang="el-GR" sz="2800" b="1" dirty="0">
                <a:solidFill>
                  <a:srgbClr val="FFCC66"/>
                </a:solidFill>
                <a:cs typeface="Poppins" panose="00000500000000000000" pitchFamily="2" charset="0"/>
              </a:rPr>
              <a:t>Στέγης</a:t>
            </a:r>
            <a:r>
              <a:rPr lang="el-GR" sz="2800" dirty="0">
                <a:solidFill>
                  <a:schemeClr val="bg1"/>
                </a:solidFill>
                <a:cs typeface="Poppins" panose="00000500000000000000" pitchFamily="2" charset="0"/>
              </a:rPr>
              <a:t>;</a:t>
            </a:r>
          </a:p>
          <a:p>
            <a:endParaRPr lang="el-GR" sz="2800" dirty="0">
              <a:solidFill>
                <a:schemeClr val="bg1"/>
              </a:solidFill>
              <a:cs typeface="Poppins" panose="00000500000000000000" pitchFamily="2" charset="0"/>
            </a:endParaRPr>
          </a:p>
          <a:p>
            <a:r>
              <a:rPr lang="el-GR" sz="2800" dirty="0">
                <a:solidFill>
                  <a:schemeClr val="bg1"/>
                </a:solidFill>
                <a:cs typeface="Poppins" panose="00000500000000000000" pitchFamily="2" charset="0"/>
              </a:rPr>
              <a:t>• Παίζει δίκαια ο </a:t>
            </a:r>
            <a:r>
              <a:rPr lang="el-GR" sz="2800" b="1" dirty="0" err="1">
                <a:solidFill>
                  <a:srgbClr val="FFCC66"/>
                </a:solidFill>
                <a:cs typeface="Poppins" panose="00000500000000000000" pitchFamily="2" charset="0"/>
              </a:rPr>
              <a:t>Φίνης</a:t>
            </a:r>
            <a:r>
              <a:rPr lang="el-GR" sz="2800" dirty="0">
                <a:solidFill>
                  <a:schemeClr val="bg1"/>
                </a:solidFill>
                <a:cs typeface="Poppins" panose="00000500000000000000" pitchFamily="2" charset="0"/>
              </a:rPr>
              <a:t>;</a:t>
            </a:r>
          </a:p>
        </p:txBody>
      </p:sp>
      <p:pic>
        <p:nvPicPr>
          <p:cNvPr id="3" name="Picture 2" descr="Icon&#10;&#10;Description automatically generated with medium confidence">
            <a:extLst>
              <a:ext uri="{FF2B5EF4-FFF2-40B4-BE49-F238E27FC236}">
                <a16:creationId xmlns:a16="http://schemas.microsoft.com/office/drawing/2014/main" id="{DF830F61-B67A-174A-F2EB-EF165F682B8F}"/>
              </a:ext>
            </a:extLst>
          </p:cNvPr>
          <p:cNvPicPr>
            <a:picLocks noChangeAspect="1"/>
          </p:cNvPicPr>
          <p:nvPr/>
        </p:nvPicPr>
        <p:blipFill>
          <a:blip r:embed="rId9"/>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562763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a:extLst>
              <a:ext uri="{FF2B5EF4-FFF2-40B4-BE49-F238E27FC236}">
                <a16:creationId xmlns:a16="http://schemas.microsoft.com/office/drawing/2014/main" id="{BEF3D687-09D5-4782-A5A0-3E2FFF6E9B42}"/>
              </a:ext>
            </a:extLst>
          </p:cNvPr>
          <p:cNvSpPr/>
          <p:nvPr/>
        </p:nvSpPr>
        <p:spPr>
          <a:xfrm>
            <a:off x="-116113" y="-101600"/>
            <a:ext cx="12366484"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53291"/>
              <a:gd name="connsiteY0" fmla="*/ 0 h 6858000"/>
              <a:gd name="connsiteX1" fmla="*/ 12353291 w 12353291"/>
              <a:gd name="connsiteY1" fmla="*/ 86539 h 6858000"/>
              <a:gd name="connsiteX2" fmla="*/ 7751768 w 12353291"/>
              <a:gd name="connsiteY2" fmla="*/ 6847551 h 6858000"/>
              <a:gd name="connsiteX3" fmla="*/ 0 w 12353291"/>
              <a:gd name="connsiteY3" fmla="*/ 6858000 h 6858000"/>
              <a:gd name="connsiteX4" fmla="*/ 0 w 12353291"/>
              <a:gd name="connsiteY4" fmla="*/ 0 h 6858000"/>
              <a:gd name="connsiteX0" fmla="*/ 0 w 12353291"/>
              <a:gd name="connsiteY0" fmla="*/ 0 h 6858000"/>
              <a:gd name="connsiteX1" fmla="*/ 12353291 w 12353291"/>
              <a:gd name="connsiteY1" fmla="*/ 86539 h 6858000"/>
              <a:gd name="connsiteX2" fmla="*/ 12344264 w 12353291"/>
              <a:gd name="connsiteY2" fmla="*/ 6810463 h 6858000"/>
              <a:gd name="connsiteX3" fmla="*/ 0 w 12353291"/>
              <a:gd name="connsiteY3" fmla="*/ 6858000 h 6858000"/>
              <a:gd name="connsiteX4" fmla="*/ 0 w 1235329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3291" h="6858000">
                <a:moveTo>
                  <a:pt x="0" y="0"/>
                </a:moveTo>
                <a:lnTo>
                  <a:pt x="12353291" y="86539"/>
                </a:lnTo>
                <a:lnTo>
                  <a:pt x="12344264" y="6810463"/>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3"/>
          <a:stretch>
            <a:fillRect/>
          </a:stretch>
        </p:blipFill>
        <p:spPr>
          <a:xfrm>
            <a:off x="10950224" y="6040589"/>
            <a:ext cx="640258" cy="554890"/>
          </a:xfrm>
          <a:prstGeom prst="rect">
            <a:avLst/>
          </a:prstGeom>
        </p:spPr>
      </p:pic>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7</a:t>
            </a:fld>
            <a:endParaRPr lang="en-FR"/>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311155"/>
            <a:ext cx="10079476" cy="1323439"/>
          </a:xfrm>
          <a:prstGeom prst="rect">
            <a:avLst/>
          </a:prstGeom>
          <a:noFill/>
        </p:spPr>
        <p:txBody>
          <a:bodyPr wrap="square" rtlCol="0">
            <a:spAutoFit/>
          </a:bodyPr>
          <a:lstStyle/>
          <a:p>
            <a:r>
              <a:rPr lang="el-GR" sz="2600" b="1" dirty="0">
                <a:solidFill>
                  <a:srgbClr val="FFCC66"/>
                </a:solidFill>
                <a:latin typeface="Zona Pro" panose="02010503040002020004" pitchFamily="50" charset="0"/>
              </a:rPr>
              <a:t>Μέρος 4 – Συζήτηση για τις ζωγραφιές των μαθητών/</a:t>
            </a:r>
            <a:r>
              <a:rPr lang="el-GR" sz="2600" b="1" dirty="0" err="1">
                <a:solidFill>
                  <a:srgbClr val="FFCC66"/>
                </a:solidFill>
                <a:latin typeface="Zona Pro" panose="02010503040002020004" pitchFamily="50" charset="0"/>
              </a:rPr>
              <a:t>ριών</a:t>
            </a:r>
            <a:endParaRPr lang="el-GR" sz="2600" b="1" dirty="0">
              <a:solidFill>
                <a:srgbClr val="FFCC66"/>
              </a:solidFill>
              <a:latin typeface="Zona Pro" panose="02010503040002020004" pitchFamily="50" charset="0"/>
            </a:endParaRPr>
          </a:p>
          <a:p>
            <a:endParaRPr lang="en-AU" sz="2800" b="1" dirty="0">
              <a:solidFill>
                <a:srgbClr val="FFCC66"/>
              </a:solidFill>
              <a:latin typeface="Zona Pro" panose="02010503040002020004" pitchFamily="50" charset="0"/>
            </a:endParaRP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10617200"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7</a:t>
            </a:fld>
            <a:endParaRPr lang="en-FR" sz="2400">
              <a:solidFill>
                <a:schemeClr val="bg1"/>
              </a:solidFill>
            </a:endParaRPr>
          </a:p>
        </p:txBody>
      </p:sp>
      <p:sp>
        <p:nvSpPr>
          <p:cNvPr id="16" name="TextBox 15">
            <a:extLst>
              <a:ext uri="{FF2B5EF4-FFF2-40B4-BE49-F238E27FC236}">
                <a16:creationId xmlns:a16="http://schemas.microsoft.com/office/drawing/2014/main" id="{CE2F17EC-E802-4396-9AFC-9AC0958151C6}"/>
              </a:ext>
            </a:extLst>
          </p:cNvPr>
          <p:cNvSpPr txBox="1"/>
          <p:nvPr/>
        </p:nvSpPr>
        <p:spPr>
          <a:xfrm>
            <a:off x="628815" y="1361958"/>
            <a:ext cx="10890583" cy="969496"/>
          </a:xfrm>
          <a:prstGeom prst="rect">
            <a:avLst/>
          </a:prstGeom>
          <a:noFill/>
        </p:spPr>
        <p:txBody>
          <a:bodyPr wrap="square" rtlCol="0">
            <a:spAutoFit/>
          </a:bodyPr>
          <a:lstStyle/>
          <a:p>
            <a:r>
              <a:rPr lang="el-GR" sz="1900" dirty="0">
                <a:solidFill>
                  <a:schemeClr val="bg1"/>
                </a:solidFill>
                <a:cs typeface="Poppins" panose="00000500000000000000" pitchFamily="2" charset="0"/>
              </a:rPr>
              <a:t>Σε ομάδες, κοιτάξτε τις ζωγραφιές των μαθητών/</a:t>
            </a:r>
            <a:r>
              <a:rPr lang="el-GR" sz="1900" dirty="0" err="1">
                <a:solidFill>
                  <a:schemeClr val="bg1"/>
                </a:solidFill>
                <a:cs typeface="Poppins" panose="00000500000000000000" pitchFamily="2" charset="0"/>
              </a:rPr>
              <a:t>ριών</a:t>
            </a:r>
            <a:r>
              <a:rPr lang="el-GR" sz="1900" dirty="0">
                <a:solidFill>
                  <a:schemeClr val="bg1"/>
                </a:solidFill>
                <a:cs typeface="Poppins" panose="00000500000000000000" pitchFamily="2" charset="0"/>
              </a:rPr>
              <a:t> και συζητήστε τις. Πώς μοιάζει ο εκφοβισμός; Πώς νιώθουν τα παιδιά; Τι θα μπορούσες να κάνεις αν έβλεπες κάτι τέτοιο να συμβαίνει; Τι μπορεί να κάνει το σχολείο; Πώς μπορούμε να λύσουμε αυτά τα προβλήματα;</a:t>
            </a:r>
          </a:p>
        </p:txBody>
      </p:sp>
      <p:grpSp>
        <p:nvGrpSpPr>
          <p:cNvPr id="19" name="Group 18">
            <a:extLst>
              <a:ext uri="{FF2B5EF4-FFF2-40B4-BE49-F238E27FC236}">
                <a16:creationId xmlns:a16="http://schemas.microsoft.com/office/drawing/2014/main" id="{7A182288-95D5-4C92-A380-5A589390D760}"/>
              </a:ext>
            </a:extLst>
          </p:cNvPr>
          <p:cNvGrpSpPr/>
          <p:nvPr/>
        </p:nvGrpSpPr>
        <p:grpSpPr>
          <a:xfrm>
            <a:off x="10754961" y="-846675"/>
            <a:ext cx="3573814" cy="2428875"/>
            <a:chOff x="10754961" y="-846675"/>
            <a:chExt cx="3573814" cy="2428875"/>
          </a:xfrm>
        </p:grpSpPr>
        <p:pic>
          <p:nvPicPr>
            <p:cNvPr id="20" name="Graphic 19">
              <a:extLst>
                <a:ext uri="{FF2B5EF4-FFF2-40B4-BE49-F238E27FC236}">
                  <a16:creationId xmlns:a16="http://schemas.microsoft.com/office/drawing/2014/main" id="{EDDD1F4D-FE96-4AE7-98F9-B656F7BCEB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95000" y="-846675"/>
              <a:ext cx="3533775" cy="2428875"/>
            </a:xfrm>
            <a:prstGeom prst="rect">
              <a:avLst/>
            </a:prstGeom>
          </p:spPr>
        </p:pic>
        <p:pic>
          <p:nvPicPr>
            <p:cNvPr id="21" name="Graphic 20">
              <a:extLst>
                <a:ext uri="{FF2B5EF4-FFF2-40B4-BE49-F238E27FC236}">
                  <a16:creationId xmlns:a16="http://schemas.microsoft.com/office/drawing/2014/main" id="{2CB001BD-C138-4E4F-A239-81331D6FDD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4961" y="97490"/>
              <a:ext cx="390525" cy="333375"/>
            </a:xfrm>
            <a:prstGeom prst="rect">
              <a:avLst/>
            </a:prstGeom>
          </p:spPr>
        </p:pic>
        <p:pic>
          <p:nvPicPr>
            <p:cNvPr id="29" name="Graphic 28">
              <a:extLst>
                <a:ext uri="{FF2B5EF4-FFF2-40B4-BE49-F238E27FC236}">
                  <a16:creationId xmlns:a16="http://schemas.microsoft.com/office/drawing/2014/main" id="{DD2C82EE-BA29-489B-BA49-8BAF0E9FB4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1894681" y="450584"/>
              <a:ext cx="269483" cy="230046"/>
            </a:xfrm>
            <a:prstGeom prst="rect">
              <a:avLst/>
            </a:prstGeom>
          </p:spPr>
        </p:pic>
        <p:pic>
          <p:nvPicPr>
            <p:cNvPr id="32" name="Graphic 31">
              <a:extLst>
                <a:ext uri="{FF2B5EF4-FFF2-40B4-BE49-F238E27FC236}">
                  <a16:creationId xmlns:a16="http://schemas.microsoft.com/office/drawing/2014/main" id="{6F62C00E-FF72-4B76-879F-6CB964661C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85756" y="901024"/>
              <a:ext cx="800100" cy="533400"/>
            </a:xfrm>
            <a:prstGeom prst="rect">
              <a:avLst/>
            </a:prstGeom>
          </p:spPr>
        </p:pic>
      </p:grpSp>
      <p:grpSp>
        <p:nvGrpSpPr>
          <p:cNvPr id="33" name="Group 32">
            <a:extLst>
              <a:ext uri="{FF2B5EF4-FFF2-40B4-BE49-F238E27FC236}">
                <a16:creationId xmlns:a16="http://schemas.microsoft.com/office/drawing/2014/main" id="{C8B30E6C-B6FA-40E1-8DA3-F0C8E21B1A9B}"/>
              </a:ext>
            </a:extLst>
          </p:cNvPr>
          <p:cNvGrpSpPr/>
          <p:nvPr/>
        </p:nvGrpSpPr>
        <p:grpSpPr>
          <a:xfrm rot="10800000">
            <a:off x="-2127765" y="5554213"/>
            <a:ext cx="3121807" cy="2121677"/>
            <a:chOff x="10754961" y="-846675"/>
            <a:chExt cx="3573814" cy="2428875"/>
          </a:xfrm>
        </p:grpSpPr>
        <p:pic>
          <p:nvPicPr>
            <p:cNvPr id="35" name="Graphic 34">
              <a:extLst>
                <a:ext uri="{FF2B5EF4-FFF2-40B4-BE49-F238E27FC236}">
                  <a16:creationId xmlns:a16="http://schemas.microsoft.com/office/drawing/2014/main" id="{D77AF5D3-E018-471E-8096-C4B1EB1E12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95000" y="-846675"/>
              <a:ext cx="3533775" cy="2428875"/>
            </a:xfrm>
            <a:prstGeom prst="rect">
              <a:avLst/>
            </a:prstGeom>
          </p:spPr>
        </p:pic>
        <p:pic>
          <p:nvPicPr>
            <p:cNvPr id="36" name="Graphic 35">
              <a:extLst>
                <a:ext uri="{FF2B5EF4-FFF2-40B4-BE49-F238E27FC236}">
                  <a16:creationId xmlns:a16="http://schemas.microsoft.com/office/drawing/2014/main" id="{40D08DE1-64EB-49F6-9623-B744B79DFB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4961" y="97490"/>
              <a:ext cx="390525" cy="333375"/>
            </a:xfrm>
            <a:prstGeom prst="rect">
              <a:avLst/>
            </a:prstGeom>
          </p:spPr>
        </p:pic>
        <p:pic>
          <p:nvPicPr>
            <p:cNvPr id="37" name="Graphic 36">
              <a:extLst>
                <a:ext uri="{FF2B5EF4-FFF2-40B4-BE49-F238E27FC236}">
                  <a16:creationId xmlns:a16="http://schemas.microsoft.com/office/drawing/2014/main" id="{F9F01EEB-759D-4327-8959-3EFF893CE8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1894681" y="450584"/>
              <a:ext cx="269483" cy="230046"/>
            </a:xfrm>
            <a:prstGeom prst="rect">
              <a:avLst/>
            </a:prstGeom>
          </p:spPr>
        </p:pic>
        <p:pic>
          <p:nvPicPr>
            <p:cNvPr id="38" name="Graphic 37">
              <a:extLst>
                <a:ext uri="{FF2B5EF4-FFF2-40B4-BE49-F238E27FC236}">
                  <a16:creationId xmlns:a16="http://schemas.microsoft.com/office/drawing/2014/main" id="{BD6074FE-049F-494A-92D8-81F66403E0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85756" y="901024"/>
              <a:ext cx="800100" cy="533400"/>
            </a:xfrm>
            <a:prstGeom prst="rect">
              <a:avLst/>
            </a:prstGeom>
          </p:spPr>
        </p:pic>
      </p:grpSp>
      <p:grpSp>
        <p:nvGrpSpPr>
          <p:cNvPr id="7" name="Group 6">
            <a:extLst>
              <a:ext uri="{FF2B5EF4-FFF2-40B4-BE49-F238E27FC236}">
                <a16:creationId xmlns:a16="http://schemas.microsoft.com/office/drawing/2014/main" id="{8834919E-C139-42AA-B187-1137F31A7CEF}"/>
              </a:ext>
            </a:extLst>
          </p:cNvPr>
          <p:cNvGrpSpPr/>
          <p:nvPr/>
        </p:nvGrpSpPr>
        <p:grpSpPr>
          <a:xfrm>
            <a:off x="6100922" y="2560662"/>
            <a:ext cx="2628172" cy="1640713"/>
            <a:chOff x="6096000" y="2161042"/>
            <a:chExt cx="2628172" cy="1640713"/>
          </a:xfrm>
        </p:grpSpPr>
        <p:pic>
          <p:nvPicPr>
            <p:cNvPr id="50" name="Graphic 49">
              <a:extLst>
                <a:ext uri="{FF2B5EF4-FFF2-40B4-BE49-F238E27FC236}">
                  <a16:creationId xmlns:a16="http://schemas.microsoft.com/office/drawing/2014/main" id="{FC9F94CC-9334-4987-B3D2-5D29F241723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96000" y="2161042"/>
              <a:ext cx="2628172" cy="1640713"/>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277B253B-5D7F-1149-8FDE-C2E1E2F374D4}"/>
                </a:ext>
              </a:extLst>
            </p:cNvPr>
            <p:cNvPicPr>
              <a:picLocks noChangeAspect="1"/>
            </p:cNvPicPr>
            <p:nvPr/>
          </p:nvPicPr>
          <p:blipFill>
            <a:blip r:embed="rId12"/>
            <a:stretch>
              <a:fillRect/>
            </a:stretch>
          </p:blipFill>
          <p:spPr>
            <a:xfrm>
              <a:off x="6193787" y="2260901"/>
              <a:ext cx="2456297" cy="1447088"/>
            </a:xfrm>
            <a:prstGeom prst="rect">
              <a:avLst/>
            </a:prstGeom>
          </p:spPr>
        </p:pic>
      </p:grpSp>
      <p:grpSp>
        <p:nvGrpSpPr>
          <p:cNvPr id="8" name="Group 7">
            <a:extLst>
              <a:ext uri="{FF2B5EF4-FFF2-40B4-BE49-F238E27FC236}">
                <a16:creationId xmlns:a16="http://schemas.microsoft.com/office/drawing/2014/main" id="{5805E99C-46D5-4C08-BE7C-903755D04C4C}"/>
              </a:ext>
            </a:extLst>
          </p:cNvPr>
          <p:cNvGrpSpPr/>
          <p:nvPr/>
        </p:nvGrpSpPr>
        <p:grpSpPr>
          <a:xfrm>
            <a:off x="8815964" y="2560662"/>
            <a:ext cx="2628172" cy="1640713"/>
            <a:chOff x="8815964" y="2161042"/>
            <a:chExt cx="2628172" cy="1640713"/>
          </a:xfrm>
        </p:grpSpPr>
        <p:pic>
          <p:nvPicPr>
            <p:cNvPr id="51" name="Graphic 50">
              <a:extLst>
                <a:ext uri="{FF2B5EF4-FFF2-40B4-BE49-F238E27FC236}">
                  <a16:creationId xmlns:a16="http://schemas.microsoft.com/office/drawing/2014/main" id="{C729A4E3-9368-43CD-A4E0-7ACD55E013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15964" y="2161042"/>
              <a:ext cx="2628172" cy="1640713"/>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57136725-2E41-714C-90BE-AA7D58A5A33B}"/>
                </a:ext>
              </a:extLst>
            </p:cNvPr>
            <p:cNvPicPr>
              <a:picLocks noChangeAspect="1"/>
            </p:cNvPicPr>
            <p:nvPr/>
          </p:nvPicPr>
          <p:blipFill>
            <a:blip r:embed="rId13"/>
            <a:stretch>
              <a:fillRect/>
            </a:stretch>
          </p:blipFill>
          <p:spPr>
            <a:xfrm>
              <a:off x="8950031" y="2221538"/>
              <a:ext cx="2403769" cy="1495071"/>
            </a:xfrm>
            <a:prstGeom prst="rect">
              <a:avLst/>
            </a:prstGeom>
          </p:spPr>
        </p:pic>
      </p:grpSp>
      <p:grpSp>
        <p:nvGrpSpPr>
          <p:cNvPr id="4" name="Group 3">
            <a:extLst>
              <a:ext uri="{FF2B5EF4-FFF2-40B4-BE49-F238E27FC236}">
                <a16:creationId xmlns:a16="http://schemas.microsoft.com/office/drawing/2014/main" id="{59CCCC07-E42C-4B9C-8B37-0F4671ADD949}"/>
              </a:ext>
            </a:extLst>
          </p:cNvPr>
          <p:cNvGrpSpPr/>
          <p:nvPr/>
        </p:nvGrpSpPr>
        <p:grpSpPr>
          <a:xfrm>
            <a:off x="670840" y="2560662"/>
            <a:ext cx="2628172" cy="1640713"/>
            <a:chOff x="670840" y="2146395"/>
            <a:chExt cx="2628172" cy="1640713"/>
          </a:xfrm>
        </p:grpSpPr>
        <p:pic>
          <p:nvPicPr>
            <p:cNvPr id="3" name="Graphic 2">
              <a:extLst>
                <a:ext uri="{FF2B5EF4-FFF2-40B4-BE49-F238E27FC236}">
                  <a16:creationId xmlns:a16="http://schemas.microsoft.com/office/drawing/2014/main" id="{A8955B6F-03B1-4688-816B-707771C02D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0840" y="2146395"/>
              <a:ext cx="2628172" cy="1640713"/>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468AE1D5-16A8-0A46-8410-E813C8990CC0}"/>
                </a:ext>
              </a:extLst>
            </p:cNvPr>
            <p:cNvPicPr>
              <a:picLocks noChangeAspect="1"/>
            </p:cNvPicPr>
            <p:nvPr/>
          </p:nvPicPr>
          <p:blipFill>
            <a:blip r:embed="rId14"/>
            <a:stretch>
              <a:fillRect/>
            </a:stretch>
          </p:blipFill>
          <p:spPr>
            <a:xfrm>
              <a:off x="772254" y="2203608"/>
              <a:ext cx="2456297" cy="1504036"/>
            </a:xfrm>
            <a:prstGeom prst="rect">
              <a:avLst/>
            </a:prstGeom>
          </p:spPr>
        </p:pic>
      </p:grpSp>
      <p:grpSp>
        <p:nvGrpSpPr>
          <p:cNvPr id="5" name="Group 4">
            <a:extLst>
              <a:ext uri="{FF2B5EF4-FFF2-40B4-BE49-F238E27FC236}">
                <a16:creationId xmlns:a16="http://schemas.microsoft.com/office/drawing/2014/main" id="{6A89BE55-AE66-4214-BF80-2A4A3B9D05F4}"/>
              </a:ext>
            </a:extLst>
          </p:cNvPr>
          <p:cNvGrpSpPr/>
          <p:nvPr/>
        </p:nvGrpSpPr>
        <p:grpSpPr>
          <a:xfrm>
            <a:off x="3385881" y="2560662"/>
            <a:ext cx="2628172" cy="1640713"/>
            <a:chOff x="3396536" y="2178427"/>
            <a:chExt cx="2628172" cy="1640713"/>
          </a:xfrm>
        </p:grpSpPr>
        <p:pic>
          <p:nvPicPr>
            <p:cNvPr id="49" name="Graphic 48">
              <a:extLst>
                <a:ext uri="{FF2B5EF4-FFF2-40B4-BE49-F238E27FC236}">
                  <a16:creationId xmlns:a16="http://schemas.microsoft.com/office/drawing/2014/main" id="{3B1AB917-DCD5-4A44-8C53-8D4323BD3B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96536" y="2178427"/>
              <a:ext cx="2628172" cy="1640713"/>
            </a:xfrm>
            <a:prstGeom prst="rect">
              <a:avLst/>
            </a:prstGeom>
          </p:spPr>
        </p:pic>
        <p:pic>
          <p:nvPicPr>
            <p:cNvPr id="26" name="Picture 25">
              <a:extLst>
                <a:ext uri="{FF2B5EF4-FFF2-40B4-BE49-F238E27FC236}">
                  <a16:creationId xmlns:a16="http://schemas.microsoft.com/office/drawing/2014/main" id="{AEBB3B7C-F2AF-2943-AB29-C8D54C810D3A}"/>
                </a:ext>
              </a:extLst>
            </p:cNvPr>
            <p:cNvPicPr>
              <a:picLocks noChangeAspect="1"/>
            </p:cNvPicPr>
            <p:nvPr/>
          </p:nvPicPr>
          <p:blipFill>
            <a:blip r:embed="rId15"/>
            <a:stretch>
              <a:fillRect/>
            </a:stretch>
          </p:blipFill>
          <p:spPr>
            <a:xfrm>
              <a:off x="3519999" y="2296740"/>
              <a:ext cx="2390088" cy="1422181"/>
            </a:xfrm>
            <a:prstGeom prst="rect">
              <a:avLst/>
            </a:prstGeom>
          </p:spPr>
        </p:pic>
      </p:grpSp>
      <p:grpSp>
        <p:nvGrpSpPr>
          <p:cNvPr id="14" name="Group 13">
            <a:extLst>
              <a:ext uri="{FF2B5EF4-FFF2-40B4-BE49-F238E27FC236}">
                <a16:creationId xmlns:a16="http://schemas.microsoft.com/office/drawing/2014/main" id="{03D4E37C-D6D8-4A1D-9F41-44F6FA7C595C}"/>
              </a:ext>
            </a:extLst>
          </p:cNvPr>
          <p:cNvGrpSpPr/>
          <p:nvPr/>
        </p:nvGrpSpPr>
        <p:grpSpPr>
          <a:xfrm>
            <a:off x="8817623" y="4351201"/>
            <a:ext cx="2628172" cy="1640713"/>
            <a:chOff x="8878719" y="4005104"/>
            <a:chExt cx="2628172" cy="1640713"/>
          </a:xfrm>
        </p:grpSpPr>
        <p:pic>
          <p:nvPicPr>
            <p:cNvPr id="55" name="Graphic 54">
              <a:extLst>
                <a:ext uri="{FF2B5EF4-FFF2-40B4-BE49-F238E27FC236}">
                  <a16:creationId xmlns:a16="http://schemas.microsoft.com/office/drawing/2014/main" id="{8E795AB8-E1DB-4399-B6C5-141D5870A6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78719" y="4005104"/>
              <a:ext cx="2628172" cy="1640713"/>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C4021750-8DE9-8943-AE26-84E77011FC89}"/>
                </a:ext>
              </a:extLst>
            </p:cNvPr>
            <p:cNvPicPr>
              <a:picLocks noChangeAspect="1"/>
            </p:cNvPicPr>
            <p:nvPr/>
          </p:nvPicPr>
          <p:blipFill rotWithShape="1">
            <a:blip r:embed="rId16"/>
            <a:srcRect t="15184"/>
            <a:stretch/>
          </p:blipFill>
          <p:spPr>
            <a:xfrm>
              <a:off x="8967960" y="4099255"/>
              <a:ext cx="2453002" cy="1472619"/>
            </a:xfrm>
            <a:prstGeom prst="rect">
              <a:avLst/>
            </a:prstGeom>
          </p:spPr>
        </p:pic>
      </p:grpSp>
      <p:grpSp>
        <p:nvGrpSpPr>
          <p:cNvPr id="9" name="Group 8">
            <a:extLst>
              <a:ext uri="{FF2B5EF4-FFF2-40B4-BE49-F238E27FC236}">
                <a16:creationId xmlns:a16="http://schemas.microsoft.com/office/drawing/2014/main" id="{9ABBD482-F824-4995-A951-6F89D82B59AE}"/>
              </a:ext>
            </a:extLst>
          </p:cNvPr>
          <p:cNvGrpSpPr/>
          <p:nvPr/>
        </p:nvGrpSpPr>
        <p:grpSpPr>
          <a:xfrm>
            <a:off x="666254" y="4351201"/>
            <a:ext cx="2628172" cy="1640713"/>
            <a:chOff x="666254" y="4004118"/>
            <a:chExt cx="2628172" cy="1640713"/>
          </a:xfrm>
        </p:grpSpPr>
        <p:pic>
          <p:nvPicPr>
            <p:cNvPr id="52" name="Graphic 51">
              <a:extLst>
                <a:ext uri="{FF2B5EF4-FFF2-40B4-BE49-F238E27FC236}">
                  <a16:creationId xmlns:a16="http://schemas.microsoft.com/office/drawing/2014/main" id="{8CEDD662-3EB7-4D48-90E5-F638BF33261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6254" y="4004118"/>
              <a:ext cx="2628172" cy="1640713"/>
            </a:xfrm>
            <a:prstGeom prst="rect">
              <a:avLst/>
            </a:prstGeom>
          </p:spPr>
        </p:pic>
        <p:pic>
          <p:nvPicPr>
            <p:cNvPr id="28" name="Picture 27" descr="Diagram&#10;&#10;Description automatically generated">
              <a:extLst>
                <a:ext uri="{FF2B5EF4-FFF2-40B4-BE49-F238E27FC236}">
                  <a16:creationId xmlns:a16="http://schemas.microsoft.com/office/drawing/2014/main" id="{E1117032-614E-6C43-98C3-704C2944DE7F}"/>
                </a:ext>
              </a:extLst>
            </p:cNvPr>
            <p:cNvPicPr>
              <a:picLocks noChangeAspect="1"/>
            </p:cNvPicPr>
            <p:nvPr/>
          </p:nvPicPr>
          <p:blipFill>
            <a:blip r:embed="rId17"/>
            <a:stretch>
              <a:fillRect/>
            </a:stretch>
          </p:blipFill>
          <p:spPr>
            <a:xfrm>
              <a:off x="772253" y="4076738"/>
              <a:ext cx="2456297" cy="1495137"/>
            </a:xfrm>
            <a:prstGeom prst="rect">
              <a:avLst/>
            </a:prstGeom>
          </p:spPr>
        </p:pic>
      </p:grpSp>
      <p:grpSp>
        <p:nvGrpSpPr>
          <p:cNvPr id="10" name="Group 9">
            <a:extLst>
              <a:ext uri="{FF2B5EF4-FFF2-40B4-BE49-F238E27FC236}">
                <a16:creationId xmlns:a16="http://schemas.microsoft.com/office/drawing/2014/main" id="{8AAA03C2-77A5-4452-ADC8-8FA024A70C3E}"/>
              </a:ext>
            </a:extLst>
          </p:cNvPr>
          <p:cNvGrpSpPr/>
          <p:nvPr/>
        </p:nvGrpSpPr>
        <p:grpSpPr>
          <a:xfrm>
            <a:off x="3383377" y="4351201"/>
            <a:ext cx="2628172" cy="1640713"/>
            <a:chOff x="3314042" y="4018826"/>
            <a:chExt cx="2628172" cy="1640713"/>
          </a:xfrm>
        </p:grpSpPr>
        <p:pic>
          <p:nvPicPr>
            <p:cNvPr id="53" name="Graphic 52">
              <a:extLst>
                <a:ext uri="{FF2B5EF4-FFF2-40B4-BE49-F238E27FC236}">
                  <a16:creationId xmlns:a16="http://schemas.microsoft.com/office/drawing/2014/main" id="{C92712F0-7BA4-471C-85D5-238063BB4B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14042" y="4018826"/>
              <a:ext cx="2628172" cy="1640713"/>
            </a:xfrm>
            <a:prstGeom prst="rect">
              <a:avLst/>
            </a:prstGeom>
          </p:spPr>
        </p:pic>
        <p:pic>
          <p:nvPicPr>
            <p:cNvPr id="30" name="Picture 29" descr="A picture containing text, indoor, stuffed, electronics&#10;&#10;Description automatically generated">
              <a:extLst>
                <a:ext uri="{FF2B5EF4-FFF2-40B4-BE49-F238E27FC236}">
                  <a16:creationId xmlns:a16="http://schemas.microsoft.com/office/drawing/2014/main" id="{4FA49D5B-FDA1-124D-B179-02E2BCC073B7}"/>
                </a:ext>
              </a:extLst>
            </p:cNvPr>
            <p:cNvPicPr>
              <a:picLocks noChangeAspect="1"/>
            </p:cNvPicPr>
            <p:nvPr/>
          </p:nvPicPr>
          <p:blipFill>
            <a:blip r:embed="rId18"/>
            <a:stretch>
              <a:fillRect/>
            </a:stretch>
          </p:blipFill>
          <p:spPr>
            <a:xfrm>
              <a:off x="3417931" y="4076738"/>
              <a:ext cx="2456296" cy="1495137"/>
            </a:xfrm>
            <a:prstGeom prst="rect">
              <a:avLst/>
            </a:prstGeom>
          </p:spPr>
        </p:pic>
      </p:grpSp>
      <p:grpSp>
        <p:nvGrpSpPr>
          <p:cNvPr id="11" name="Group 10">
            <a:extLst>
              <a:ext uri="{FF2B5EF4-FFF2-40B4-BE49-F238E27FC236}">
                <a16:creationId xmlns:a16="http://schemas.microsoft.com/office/drawing/2014/main" id="{EB31838B-31F2-4D19-A5C9-9BB87C63429A}"/>
              </a:ext>
            </a:extLst>
          </p:cNvPr>
          <p:cNvGrpSpPr/>
          <p:nvPr/>
        </p:nvGrpSpPr>
        <p:grpSpPr>
          <a:xfrm>
            <a:off x="6100500" y="4351201"/>
            <a:ext cx="2628172" cy="1640713"/>
            <a:chOff x="5972446" y="3999684"/>
            <a:chExt cx="2628172" cy="1640713"/>
          </a:xfrm>
        </p:grpSpPr>
        <p:pic>
          <p:nvPicPr>
            <p:cNvPr id="54" name="Graphic 53">
              <a:extLst>
                <a:ext uri="{FF2B5EF4-FFF2-40B4-BE49-F238E27FC236}">
                  <a16:creationId xmlns:a16="http://schemas.microsoft.com/office/drawing/2014/main" id="{FD3367E1-0F5A-44A6-997F-F09B1D14892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72446" y="3999684"/>
              <a:ext cx="2628172" cy="1640713"/>
            </a:xfrm>
            <a:prstGeom prst="rect">
              <a:avLst/>
            </a:prstGeom>
          </p:spPr>
        </p:pic>
        <p:pic>
          <p:nvPicPr>
            <p:cNvPr id="31" name="Picture 30" descr="Diagram&#10;&#10;Description automatically generated">
              <a:extLst>
                <a:ext uri="{FF2B5EF4-FFF2-40B4-BE49-F238E27FC236}">
                  <a16:creationId xmlns:a16="http://schemas.microsoft.com/office/drawing/2014/main" id="{D4D452FF-E3E4-1642-8BE6-7AA0CA5ADE00}"/>
                </a:ext>
              </a:extLst>
            </p:cNvPr>
            <p:cNvPicPr>
              <a:picLocks noChangeAspect="1"/>
            </p:cNvPicPr>
            <p:nvPr/>
          </p:nvPicPr>
          <p:blipFill>
            <a:blip r:embed="rId19"/>
            <a:stretch>
              <a:fillRect/>
            </a:stretch>
          </p:blipFill>
          <p:spPr>
            <a:xfrm>
              <a:off x="6072909" y="4076738"/>
              <a:ext cx="2464955" cy="1495137"/>
            </a:xfrm>
            <a:prstGeom prst="rect">
              <a:avLst/>
            </a:prstGeom>
          </p:spPr>
        </p:pic>
      </p:grpSp>
      <p:pic>
        <p:nvPicPr>
          <p:cNvPr id="44" name="Picture 43" descr="Icon&#10;&#10;Description automatically generated with medium confidence">
            <a:extLst>
              <a:ext uri="{FF2B5EF4-FFF2-40B4-BE49-F238E27FC236}">
                <a16:creationId xmlns:a16="http://schemas.microsoft.com/office/drawing/2014/main" id="{46BC2786-FBA9-5EB4-F892-0FD84E580C47}"/>
              </a:ext>
            </a:extLst>
          </p:cNvPr>
          <p:cNvPicPr>
            <a:picLocks noChangeAspect="1"/>
          </p:cNvPicPr>
          <p:nvPr/>
        </p:nvPicPr>
        <p:blipFill>
          <a:blip r:embed="rId20"/>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3349538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 umbrella, laser&#10;&#10;Description automatically generated">
            <a:extLst>
              <a:ext uri="{FF2B5EF4-FFF2-40B4-BE49-F238E27FC236}">
                <a16:creationId xmlns:a16="http://schemas.microsoft.com/office/drawing/2014/main" id="{6C86C29F-2AE3-4445-93FA-1BC6D81F323B}"/>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8</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954107"/>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Προαιρετικές Δραστηριότητες</a:t>
            </a:r>
          </a:p>
          <a:p>
            <a:endParaRPr lang="en-AU" sz="2800" b="1" dirty="0">
              <a:solidFill>
                <a:srgbClr val="FFCC66"/>
              </a:solidFill>
              <a:latin typeface="Zona Pro" panose="02010503040002020004" pitchFamily="50" charset="0"/>
            </a:endParaRP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8</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6005863" cy="4693593"/>
          </a:xfrm>
          <a:prstGeom prst="rect">
            <a:avLst/>
          </a:prstGeom>
          <a:noFill/>
        </p:spPr>
        <p:txBody>
          <a:bodyPr wrap="square" rtlCol="0">
            <a:spAutoFit/>
          </a:bodyPr>
          <a:lstStyle/>
          <a:p>
            <a:r>
              <a:rPr lang="el-GR" sz="2800" dirty="0">
                <a:solidFill>
                  <a:schemeClr val="bg1"/>
                </a:solidFill>
                <a:cs typeface="Poppins" panose="00000500000000000000" pitchFamily="2" charset="0"/>
              </a:rPr>
              <a:t>Σε ομάδες, συνεχίστε να παρατηρείτε τις ζωγραφιές των μαθητών/</a:t>
            </a:r>
            <a:r>
              <a:rPr lang="el-GR" sz="2800" dirty="0" err="1">
                <a:solidFill>
                  <a:schemeClr val="bg1"/>
                </a:solidFill>
                <a:cs typeface="Poppins" panose="00000500000000000000" pitchFamily="2" charset="0"/>
              </a:rPr>
              <a:t>ριών</a:t>
            </a:r>
            <a:r>
              <a:rPr lang="el-GR" sz="2800" dirty="0">
                <a:solidFill>
                  <a:schemeClr val="bg1"/>
                </a:solidFill>
                <a:cs typeface="Poppins" panose="00000500000000000000" pitchFamily="2" charset="0"/>
              </a:rPr>
              <a:t>. Μετά…</a:t>
            </a:r>
          </a:p>
          <a:p>
            <a:endParaRPr lang="el-GR" sz="2800" dirty="0">
              <a:solidFill>
                <a:schemeClr val="bg1"/>
              </a:solidFill>
              <a:cs typeface="Poppins" panose="00000500000000000000" pitchFamily="2" charset="0"/>
            </a:endParaRPr>
          </a:p>
          <a:p>
            <a:r>
              <a:rPr lang="el-GR" sz="2800" dirty="0">
                <a:solidFill>
                  <a:schemeClr val="bg1"/>
                </a:solidFill>
                <a:cs typeface="Poppins" panose="00000500000000000000" pitchFamily="2" charset="0"/>
              </a:rPr>
              <a:t>• Επιλέξτε μία ζωγραφιά και </a:t>
            </a:r>
            <a:r>
              <a:rPr lang="el-GR" sz="2800" b="1" dirty="0">
                <a:solidFill>
                  <a:srgbClr val="FFCC66"/>
                </a:solidFill>
                <a:cs typeface="Poppins" panose="00000500000000000000" pitchFamily="2" charset="0"/>
              </a:rPr>
              <a:t>παίξτε το σενάριο μοιράζοντας ρόλους (παιχνίδι ρόλων)</a:t>
            </a:r>
            <a:r>
              <a:rPr lang="el-GR" sz="2800" dirty="0">
                <a:solidFill>
                  <a:schemeClr val="bg1"/>
                </a:solidFill>
                <a:cs typeface="Poppins" panose="00000500000000000000" pitchFamily="2" charset="0"/>
              </a:rPr>
              <a:t>.</a:t>
            </a:r>
          </a:p>
          <a:p>
            <a:endParaRPr lang="el-GR" sz="2800" dirty="0">
              <a:solidFill>
                <a:schemeClr val="bg1"/>
              </a:solidFill>
              <a:cs typeface="Poppins" panose="00000500000000000000" pitchFamily="2" charset="0"/>
            </a:endParaRPr>
          </a:p>
          <a:p>
            <a:r>
              <a:rPr lang="el-GR" sz="2800" dirty="0">
                <a:solidFill>
                  <a:schemeClr val="bg1"/>
                </a:solidFill>
                <a:cs typeface="Poppins" panose="00000500000000000000" pitchFamily="2" charset="0"/>
              </a:rPr>
              <a:t>• Επιλέξτε μία ζωγραφιά και </a:t>
            </a:r>
            <a:r>
              <a:rPr lang="el-GR" sz="2800" b="1" dirty="0">
                <a:solidFill>
                  <a:srgbClr val="FFCC66"/>
                </a:solidFill>
                <a:cs typeface="Poppins" panose="00000500000000000000" pitchFamily="2" charset="0"/>
              </a:rPr>
              <a:t>συζητήστε</a:t>
            </a:r>
            <a:r>
              <a:rPr lang="el-GR" sz="2800" dirty="0">
                <a:solidFill>
                  <a:schemeClr val="bg1"/>
                </a:solidFill>
                <a:cs typeface="Poppins" panose="00000500000000000000" pitchFamily="2" charset="0"/>
              </a:rPr>
              <a:t> πιθανές λύσεις.</a:t>
            </a:r>
          </a:p>
          <a:p>
            <a:endParaRPr lang="en-GB" sz="1900" dirty="0">
              <a:solidFill>
                <a:schemeClr val="bg1"/>
              </a:solidFill>
              <a:latin typeface="Poppins" panose="00000500000000000000" pitchFamily="2" charset="0"/>
              <a:cs typeface="Poppins" panose="00000500000000000000" pitchFamily="2" charset="0"/>
            </a:endParaRPr>
          </a:p>
        </p:txBody>
      </p:sp>
      <p:pic>
        <p:nvPicPr>
          <p:cNvPr id="20" name="Graphic 19">
            <a:extLst>
              <a:ext uri="{FF2B5EF4-FFF2-40B4-BE49-F238E27FC236}">
                <a16:creationId xmlns:a16="http://schemas.microsoft.com/office/drawing/2014/main" id="{78773238-8CCA-45AB-8FE5-0933FE8372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48918" y="4765750"/>
            <a:ext cx="3370480" cy="478812"/>
          </a:xfrm>
          <a:prstGeom prst="rect">
            <a:avLst/>
          </a:prstGeom>
        </p:spPr>
      </p:pic>
      <p:pic>
        <p:nvPicPr>
          <p:cNvPr id="3" name="Graphic 2">
            <a:extLst>
              <a:ext uri="{FF2B5EF4-FFF2-40B4-BE49-F238E27FC236}">
                <a16:creationId xmlns:a16="http://schemas.microsoft.com/office/drawing/2014/main" id="{4EB1B219-B243-45D9-B0BE-54FE13D8DC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29780" y="1970322"/>
            <a:ext cx="2137269" cy="3108756"/>
          </a:xfrm>
          <a:prstGeom prst="rect">
            <a:avLst/>
          </a:prstGeom>
        </p:spPr>
      </p:pic>
      <p:pic>
        <p:nvPicPr>
          <p:cNvPr id="8" name="Graphic 7">
            <a:extLst>
              <a:ext uri="{FF2B5EF4-FFF2-40B4-BE49-F238E27FC236}">
                <a16:creationId xmlns:a16="http://schemas.microsoft.com/office/drawing/2014/main" id="{DFE27453-3C49-4715-BF6E-65D11A8E32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35408" y="1975219"/>
            <a:ext cx="1829631" cy="3157329"/>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E0C09958-C5BF-9657-DD1C-6CEA0670F65C}"/>
              </a:ext>
            </a:extLst>
          </p:cNvPr>
          <p:cNvPicPr>
            <a:picLocks noChangeAspect="1"/>
          </p:cNvPicPr>
          <p:nvPr/>
        </p:nvPicPr>
        <p:blipFill>
          <a:blip r:embed="rId13"/>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2749775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accessory, umbrella, laser&#10;&#10;Description automatically generated">
            <a:extLst>
              <a:ext uri="{FF2B5EF4-FFF2-40B4-BE49-F238E27FC236}">
                <a16:creationId xmlns:a16="http://schemas.microsoft.com/office/drawing/2014/main" id="{5DF04C3C-B2D8-4B5E-88D1-7DEA4941D6A2}"/>
              </a:ext>
            </a:extLst>
          </p:cNvPr>
          <p:cNvPicPr>
            <a:picLocks noChangeAspect="1"/>
          </p:cNvPicPr>
          <p:nvPr/>
        </p:nvPicPr>
        <p:blipFill>
          <a:blip r:embed="rId3"/>
          <a:stretch>
            <a:fillRect/>
          </a:stretch>
        </p:blipFill>
        <p:spPr>
          <a:xfrm>
            <a:off x="0" y="0"/>
            <a:ext cx="12192000" cy="6858000"/>
          </a:xfrm>
          <a:prstGeom prst="rect">
            <a:avLst/>
          </a:prstGeom>
        </p:spPr>
      </p:pic>
      <p:sp>
        <p:nvSpPr>
          <p:cNvPr id="19" name="Rectangle 25">
            <a:extLst>
              <a:ext uri="{FF2B5EF4-FFF2-40B4-BE49-F238E27FC236}">
                <a16:creationId xmlns:a16="http://schemas.microsoft.com/office/drawing/2014/main" id="{13C69520-4464-4BAE-BE85-27755D2233C5}"/>
              </a:ext>
            </a:extLst>
          </p:cNvPr>
          <p:cNvSpPr/>
          <p:nvPr/>
        </p:nvSpPr>
        <p:spPr>
          <a:xfrm>
            <a:off x="-116113" y="-101600"/>
            <a:ext cx="6235426"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Graphic 19">
            <a:extLst>
              <a:ext uri="{FF2B5EF4-FFF2-40B4-BE49-F238E27FC236}">
                <a16:creationId xmlns:a16="http://schemas.microsoft.com/office/drawing/2014/main" id="{FA975FA5-9E4F-40FE-8193-56AD1124DF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26482">
            <a:off x="5902257" y="-507"/>
            <a:ext cx="157749" cy="7046136"/>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6"/>
          <a:stretch>
            <a:fillRect/>
          </a:stretch>
        </p:blipFill>
        <p:spPr>
          <a:xfrm>
            <a:off x="10950224" y="6040589"/>
            <a:ext cx="640258" cy="554890"/>
          </a:xfrm>
          <a:prstGeom prst="rect">
            <a:avLst/>
          </a:prstGeom>
        </p:spPr>
      </p:pic>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9</a:t>
            </a:fld>
            <a:endParaRPr lang="en-FR"/>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954107"/>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Περισσότερη Συζήτηση</a:t>
            </a:r>
          </a:p>
          <a:p>
            <a:endParaRPr lang="en-AU" sz="2800" b="1" dirty="0">
              <a:solidFill>
                <a:srgbClr val="FFCC66"/>
              </a:solidFill>
              <a:latin typeface="Zona Pro" panose="02010503040002020004" pitchFamily="50" charset="0"/>
            </a:endParaRPr>
          </a:p>
        </p:txBody>
      </p: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9</a:t>
            </a:fld>
            <a:endParaRPr lang="en-FR" sz="2400">
              <a:solidFill>
                <a:schemeClr val="bg1"/>
              </a:solidFill>
            </a:endParaRPr>
          </a:p>
        </p:txBody>
      </p:sp>
      <p:sp>
        <p:nvSpPr>
          <p:cNvPr id="16" name="TextBox 15">
            <a:extLst>
              <a:ext uri="{FF2B5EF4-FFF2-40B4-BE49-F238E27FC236}">
                <a16:creationId xmlns:a16="http://schemas.microsoft.com/office/drawing/2014/main" id="{CE2F17EC-E802-4396-9AFC-9AC0958151C6}"/>
              </a:ext>
            </a:extLst>
          </p:cNvPr>
          <p:cNvSpPr txBox="1"/>
          <p:nvPr/>
        </p:nvSpPr>
        <p:spPr>
          <a:xfrm>
            <a:off x="628816" y="1596298"/>
            <a:ext cx="4409142" cy="4154984"/>
          </a:xfrm>
          <a:prstGeom prst="rect">
            <a:avLst/>
          </a:prstGeom>
          <a:noFill/>
        </p:spPr>
        <p:txBody>
          <a:bodyPr wrap="square" rtlCol="0">
            <a:spAutoFit/>
          </a:bodyPr>
          <a:lstStyle/>
          <a:p>
            <a:r>
              <a:rPr lang="el-GR" sz="2400" dirty="0">
                <a:solidFill>
                  <a:schemeClr val="bg1"/>
                </a:solidFill>
                <a:cs typeface="Poppins" panose="00000500000000000000" pitchFamily="2" charset="0"/>
              </a:rPr>
              <a:t>Τι </a:t>
            </a:r>
            <a:r>
              <a:rPr lang="el-GR" sz="2400" b="1" dirty="0">
                <a:solidFill>
                  <a:srgbClr val="FFCC66"/>
                </a:solidFill>
                <a:cs typeface="Poppins" panose="00000500000000000000" pitchFamily="2" charset="0"/>
              </a:rPr>
              <a:t>ρόλους παίζουμε</a:t>
            </a:r>
            <a:r>
              <a:rPr lang="el-GR" sz="2400" dirty="0">
                <a:solidFill>
                  <a:schemeClr val="bg1"/>
                </a:solidFill>
                <a:cs typeface="Poppins" panose="00000500000000000000" pitchFamily="2" charset="0"/>
              </a:rPr>
              <a:t> σε περιπτώσεις εκφοβισμού;</a:t>
            </a:r>
          </a:p>
          <a:p>
            <a:endParaRPr lang="el-GR" sz="2400" dirty="0">
              <a:solidFill>
                <a:schemeClr val="bg1"/>
              </a:solidFill>
              <a:cs typeface="Poppins" panose="00000500000000000000" pitchFamily="2" charset="0"/>
            </a:endParaRPr>
          </a:p>
          <a:p>
            <a:r>
              <a:rPr lang="el-GR" sz="2400" dirty="0">
                <a:solidFill>
                  <a:schemeClr val="bg1"/>
                </a:solidFill>
                <a:cs typeface="Poppins" panose="00000500000000000000" pitchFamily="2" charset="0"/>
              </a:rPr>
              <a:t>Ας συζητήσουμε και ας παίξουμε ρόλους για το </a:t>
            </a:r>
            <a:r>
              <a:rPr lang="el-GR" sz="2400" b="1" dirty="0">
                <a:solidFill>
                  <a:srgbClr val="FFCC66"/>
                </a:solidFill>
                <a:cs typeface="Poppins" panose="00000500000000000000" pitchFamily="2" charset="0"/>
              </a:rPr>
              <a:t>τι θα μπορούσες να κάνεις </a:t>
            </a:r>
            <a:r>
              <a:rPr lang="el-GR" sz="2400" dirty="0">
                <a:solidFill>
                  <a:schemeClr val="bg1"/>
                </a:solidFill>
                <a:cs typeface="Poppins" panose="00000500000000000000" pitchFamily="2" charset="0"/>
              </a:rPr>
              <a:t>αν γινόσουν μάρτυρας εκφοβισμού.</a:t>
            </a:r>
          </a:p>
          <a:p>
            <a:endParaRPr lang="el-GR" sz="2400" dirty="0">
              <a:solidFill>
                <a:schemeClr val="bg1"/>
              </a:solidFill>
              <a:cs typeface="Poppins" panose="00000500000000000000" pitchFamily="2" charset="0"/>
            </a:endParaRPr>
          </a:p>
          <a:p>
            <a:r>
              <a:rPr lang="el-GR" sz="2400" dirty="0">
                <a:solidFill>
                  <a:schemeClr val="bg1"/>
                </a:solidFill>
                <a:cs typeface="Poppins" panose="00000500000000000000" pitchFamily="2" charset="0"/>
              </a:rPr>
              <a:t>Μαθαίνοντας τα παραπάνω, θα βοηθηθείς να διαχειριστείς </a:t>
            </a:r>
            <a:r>
              <a:rPr lang="el-GR" sz="2400" b="1" dirty="0">
                <a:solidFill>
                  <a:srgbClr val="FFCC66"/>
                </a:solidFill>
                <a:cs typeface="Poppins" panose="00000500000000000000" pitchFamily="2" charset="0"/>
              </a:rPr>
              <a:t>πραγματικές</a:t>
            </a:r>
            <a:r>
              <a:rPr lang="el-GR" sz="2400" dirty="0">
                <a:solidFill>
                  <a:schemeClr val="bg1"/>
                </a:solidFill>
                <a:cs typeface="Poppins" panose="00000500000000000000" pitchFamily="2" charset="0"/>
              </a:rPr>
              <a:t> καταστάσεις.</a:t>
            </a:r>
          </a:p>
        </p:txBody>
      </p:sp>
      <p:cxnSp>
        <p:nvCxnSpPr>
          <p:cNvPr id="21" name="Straight Connector 20">
            <a:extLst>
              <a:ext uri="{FF2B5EF4-FFF2-40B4-BE49-F238E27FC236}">
                <a16:creationId xmlns:a16="http://schemas.microsoft.com/office/drawing/2014/main" id="{FD0510FE-7703-4D04-A133-548A3F4D5449}"/>
              </a:ext>
            </a:extLst>
          </p:cNvPr>
          <p:cNvCxnSpPr>
            <a:cxnSpLocks/>
          </p:cNvCxnSpPr>
          <p:nvPr/>
        </p:nvCxnSpPr>
        <p:spPr>
          <a:xfrm>
            <a:off x="736600" y="1204569"/>
            <a:ext cx="440914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pic>
        <p:nvPicPr>
          <p:cNvPr id="13" name="Picture 12" descr="Icon&#10;&#10;Description automatically generated with medium confidence">
            <a:extLst>
              <a:ext uri="{FF2B5EF4-FFF2-40B4-BE49-F238E27FC236}">
                <a16:creationId xmlns:a16="http://schemas.microsoft.com/office/drawing/2014/main" id="{6317F3EE-F39C-B8D2-E58C-35F956CFAD1D}"/>
              </a:ext>
            </a:extLst>
          </p:cNvPr>
          <p:cNvPicPr>
            <a:picLocks noChangeAspect="1"/>
          </p:cNvPicPr>
          <p:nvPr/>
        </p:nvPicPr>
        <p:blipFill>
          <a:blip r:embed="rId7"/>
          <a:stretch>
            <a:fillRect/>
          </a:stretch>
        </p:blipFill>
        <p:spPr>
          <a:xfrm>
            <a:off x="10401292" y="213517"/>
            <a:ext cx="1450596" cy="401047"/>
          </a:xfrm>
          <a:prstGeom prst="rect">
            <a:avLst/>
          </a:prstGeom>
        </p:spPr>
      </p:pic>
      <p:pic>
        <p:nvPicPr>
          <p:cNvPr id="4" name="Εικόνα 3">
            <a:extLst>
              <a:ext uri="{FF2B5EF4-FFF2-40B4-BE49-F238E27FC236}">
                <a16:creationId xmlns:a16="http://schemas.microsoft.com/office/drawing/2014/main" id="{9B708A8D-EE9E-37F3-9097-A03A11E2B22C}"/>
              </a:ext>
            </a:extLst>
          </p:cNvPr>
          <p:cNvPicPr>
            <a:picLocks noChangeAspect="1"/>
          </p:cNvPicPr>
          <p:nvPr/>
        </p:nvPicPr>
        <p:blipFill>
          <a:blip r:embed="rId8"/>
          <a:stretch>
            <a:fillRect/>
          </a:stretch>
        </p:blipFill>
        <p:spPr>
          <a:xfrm>
            <a:off x="6028519" y="1013420"/>
            <a:ext cx="6109917" cy="4526703"/>
          </a:xfrm>
          <a:prstGeom prst="rect">
            <a:avLst/>
          </a:prstGeom>
        </p:spPr>
      </p:pic>
    </p:spTree>
    <p:extLst>
      <p:ext uri="{BB962C8B-B14F-4D97-AF65-F5344CB8AC3E}">
        <p14:creationId xmlns:p14="http://schemas.microsoft.com/office/powerpoint/2010/main" val="1785579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A1FDDCB514ED42BC7C7F39B17980D8" ma:contentTypeVersion="19" ma:contentTypeDescription="Create a new document." ma:contentTypeScope="" ma:versionID="c09fb18166497c8864ef383f2260a0d4">
  <xsd:schema xmlns:xsd="http://www.w3.org/2001/XMLSchema" xmlns:xs="http://www.w3.org/2001/XMLSchema" xmlns:p="http://schemas.microsoft.com/office/2006/metadata/properties" xmlns:ns2="97a5c4a9-978f-47b1-a59f-16f33b04acfe" xmlns:ns3="06cc62fa-2c49-4161-9771-9748be5afc88" targetNamespace="http://schemas.microsoft.com/office/2006/metadata/properties" ma:root="true" ma:fieldsID="da7efb2af6cd5dc345d33dcaddfe84cc" ns2:_="" ns3:_="">
    <xsd:import namespace="97a5c4a9-978f-47b1-a59f-16f33b04acfe"/>
    <xsd:import namespace="06cc62fa-2c49-4161-9771-9748be5afc88"/>
    <xsd:element name="properties">
      <xsd:complexType>
        <xsd:sequence>
          <xsd:element name="documentManagement">
            <xsd:complexType>
              <xsd:all>
                <xsd:element ref="ns2:TaxCatchAll"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2:SharedWithUsers" minOccurs="0"/>
                <xsd:element ref="ns2:SharedWithDetails" minOccurs="0"/>
                <xsd:element ref="ns3:MediaServiceOCR" minOccurs="0"/>
                <xsd:element ref="ns3:MediaServiceDateTaken" minOccurs="0"/>
                <xsd:element ref="ns3:MediaLengthInSeconds" minOccurs="0"/>
                <xsd:element ref="ns3:MediaServiceLocation" minOccurs="0"/>
                <xsd:element ref="ns3:Dateandtime"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a5c4a9-978f-47b1-a59f-16f33b04acfe"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b846d786-35d1-4abc-9d8d-554227a12f2c}" ma:internalName="TaxCatchAll" ma:showField="CatchAllData" ma:web="97a5c4a9-978f-47b1-a59f-16f33b04acfe">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cc62fa-2c49-4161-9771-9748be5afc88"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Dateandtime" ma:index="22" nillable="true" ma:displayName="Date and time" ma:format="DateTime" ma:internalName="Dateandtime">
      <xsd:simpleType>
        <xsd:restriction base="dms:DateTim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4308a97-f966-49d3-9960-a5706d903f5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2C4EA8-C901-4609-9EA8-B86AA95B2E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a5c4a9-978f-47b1-a59f-16f33b04acfe"/>
    <ds:schemaRef ds:uri="06cc62fa-2c49-4161-9771-9748be5afc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C64D07-CF8A-4C64-B03B-D31DCF2351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1598</TotalTime>
  <Words>1447</Words>
  <Application>Microsoft Office PowerPoint</Application>
  <PresentationFormat>Ευρεία οθόνη</PresentationFormat>
  <Paragraphs>210</Paragraphs>
  <Slides>16</Slides>
  <Notes>16</Notes>
  <HiddenSlides>0</HiddenSlides>
  <MMClips>1</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16</vt:i4>
      </vt:variant>
    </vt:vector>
  </HeadingPairs>
  <TitlesOfParts>
    <vt:vector size="22" baseType="lpstr">
      <vt:lpstr>Calibri Light</vt:lpstr>
      <vt:lpstr>Calibri</vt:lpstr>
      <vt:lpstr>Arial</vt:lpstr>
      <vt:lpstr>Poppins</vt:lpstr>
      <vt:lpstr>Zona Pro</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Talks for Little People</dc:title>
  <dc:creator>Angela Tomarelli</dc:creator>
  <cp:lastModifiedBy>ROUSSI CHRISTINA</cp:lastModifiedBy>
  <cp:revision>439</cp:revision>
  <dcterms:created xsi:type="dcterms:W3CDTF">2021-11-15T00:55:30Z</dcterms:created>
  <dcterms:modified xsi:type="dcterms:W3CDTF">2025-07-01T21:16:02Z</dcterms:modified>
</cp:coreProperties>
</file>