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341" r:id="rId2"/>
    <p:sldId id="320" r:id="rId3"/>
    <p:sldId id="321" r:id="rId4"/>
    <p:sldId id="388" r:id="rId5"/>
    <p:sldId id="344" r:id="rId6"/>
    <p:sldId id="382" r:id="rId7"/>
    <p:sldId id="389" r:id="rId8"/>
    <p:sldId id="390" r:id="rId9"/>
    <p:sldId id="343" r:id="rId10"/>
  </p:sldIdLst>
  <p:sldSz cx="12192000" cy="6858000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Zona Pro" panose="02010503040002020004" pitchFamily="50" charset="0"/>
      <p:regular r:id="rId16"/>
      <p:bold r:id="rId17"/>
      <p:italic r:id="rId18"/>
      <p:boldItalic r:id="rId19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0389-CF94-EDF2-D157-5DA27FB87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52AF6-9CB8-3A83-65DF-7BADA89BE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F194E9-7483-F44C-A577-26CEA9F1A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33EDC-041F-85DD-94BF-F32E265AF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5210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82975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339C4-2FDB-07B2-3A27-734787786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83519-BC70-B8F5-07BF-DE80FA6B6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531477-5C5A-1446-D9A5-51D957B01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0F40A-F182-1933-D387-BEE2CC850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21312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550F3-8FC2-969D-7039-AA45CC508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7B293F-2F45-5F71-B840-B38CFBD79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E6A70D-F96D-4BDA-F284-93353BD2C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3A911-CC2C-E446-BCE6-4994B027B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93029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7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1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7.png"/><Relationship Id="rId5" Type="http://schemas.openxmlformats.org/officeDocument/2006/relationships/image" Target="../media/image17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39.svg"/><Relationship Id="rId4" Type="http://schemas.openxmlformats.org/officeDocument/2006/relationships/image" Target="../media/image1.pn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40.png"/><Relationship Id="rId5" Type="http://schemas.openxmlformats.org/officeDocument/2006/relationships/image" Target="../media/image17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sv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014898A-78F3-45FF-8E25-D1EEE9B9C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8C081294-07D9-8016-B475-D453745515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4E1629A-DE35-5051-37C5-8FF036B485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8221" y="4936920"/>
            <a:ext cx="3315558" cy="59383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A91E94E-64AD-2027-57FD-3CD7A4C0DEA3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747579-AB59-39EA-74D0-DC863032FBD9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106DD824-AAB9-8796-FFE6-352F719D0008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23584EE-65B7-34DD-AAD4-9D01B88EC262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771E8D63-B2FD-4786-0E1F-271E5E276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5" name="Graphic 22">
              <a:extLst>
                <a:ext uri="{FF2B5EF4-FFF2-40B4-BE49-F238E27FC236}">
                  <a16:creationId xmlns:a16="http://schemas.microsoft.com/office/drawing/2014/main" id="{23FC1A58-B648-B71A-19B2-F78DE2221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D794E57-9BF7-4362-8E62-AFD10E31D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1AC3A4-2F4F-D446-95C4-18B88C26A042}"/>
              </a:ext>
            </a:extLst>
          </p:cNvPr>
          <p:cNvSpPr txBox="1"/>
          <p:nvPr/>
        </p:nvSpPr>
        <p:spPr>
          <a:xfrm>
            <a:off x="1551310" y="3632781"/>
            <a:ext cx="4230008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to recognise our emotions and identify what makes us unique.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02A857-9C70-4DEE-9DE2-6CF53DF7367C}"/>
              </a:ext>
            </a:extLst>
          </p:cNvPr>
          <p:cNvSpPr txBox="1"/>
          <p:nvPr/>
        </p:nvSpPr>
        <p:spPr>
          <a:xfrm>
            <a:off x="1551310" y="4613232"/>
            <a:ext cx="3896729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different situations can affect our emotions.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6EAD478-22D3-4E50-9BF7-EB5D090F1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260" y="3634837"/>
            <a:ext cx="686861" cy="57840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4E90B9D-D77B-4013-9B9A-591A8518D948}"/>
              </a:ext>
            </a:extLst>
          </p:cNvPr>
          <p:cNvSpPr txBox="1"/>
          <p:nvPr/>
        </p:nvSpPr>
        <p:spPr>
          <a:xfrm>
            <a:off x="830357" y="3619357"/>
            <a:ext cx="522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1.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D7517F-ED04-47C8-BD63-A9BCB4230E81}"/>
              </a:ext>
            </a:extLst>
          </p:cNvPr>
          <p:cNvGrpSpPr/>
          <p:nvPr/>
        </p:nvGrpSpPr>
        <p:grpSpPr>
          <a:xfrm>
            <a:off x="698333" y="4584092"/>
            <a:ext cx="686861" cy="614516"/>
            <a:chOff x="698333" y="4555062"/>
            <a:chExt cx="686861" cy="614516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231F65D0-F491-4FAE-B8CA-8B3A2D764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8333" y="4591169"/>
              <a:ext cx="686861" cy="578409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FB7237-58FD-454A-86B5-F86C1442BC64}"/>
                </a:ext>
              </a:extLst>
            </p:cNvPr>
            <p:cNvSpPr txBox="1"/>
            <p:nvPr/>
          </p:nvSpPr>
          <p:spPr>
            <a:xfrm>
              <a:off x="798729" y="4555062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796058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B5D624-6670-DB09-2B0D-9C6F35F5D1BB}"/>
              </a:ext>
            </a:extLst>
          </p:cNvPr>
          <p:cNvSpPr txBox="1"/>
          <p:nvPr/>
        </p:nvSpPr>
        <p:spPr>
          <a:xfrm>
            <a:off x="1560237" y="5448812"/>
            <a:ext cx="3896729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Describe things that make us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and others special. 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Find ways to work together.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64CD9B-923B-C710-60EB-06D60197002C}"/>
              </a:ext>
            </a:extLst>
          </p:cNvPr>
          <p:cNvGrpSpPr/>
          <p:nvPr/>
        </p:nvGrpSpPr>
        <p:grpSpPr>
          <a:xfrm>
            <a:off x="707260" y="5575061"/>
            <a:ext cx="686861" cy="614516"/>
            <a:chOff x="698333" y="4555062"/>
            <a:chExt cx="686861" cy="614516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822EF551-AF83-D345-DFB5-D2215B601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8333" y="4591169"/>
              <a:ext cx="686861" cy="57840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1F8A81-7B23-6A78-96CD-C0894208721D}"/>
                </a:ext>
              </a:extLst>
            </p:cNvPr>
            <p:cNvSpPr txBox="1"/>
            <p:nvPr/>
          </p:nvSpPr>
          <p:spPr>
            <a:xfrm>
              <a:off x="798729" y="4555062"/>
              <a:ext cx="5641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6ADC2570-5E39-02EA-091E-EEE50EC9D5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8BDB591-81C1-741B-2EAF-1CD79C469549}"/>
              </a:ext>
            </a:extLst>
          </p:cNvPr>
          <p:cNvGrpSpPr/>
          <p:nvPr/>
        </p:nvGrpSpPr>
        <p:grpSpPr>
          <a:xfrm>
            <a:off x="-63797" y="-149364"/>
            <a:ext cx="7773333" cy="7158073"/>
            <a:chOff x="-63797" y="-149364"/>
            <a:chExt cx="7773333" cy="71580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D3E486-554B-5528-F300-86D7CDDE7619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9B7B8E8-45C6-1001-78EC-795C71947679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45" name="Graphic 44">
                  <a:extLst>
                    <a:ext uri="{FF2B5EF4-FFF2-40B4-BE49-F238E27FC236}">
                      <a16:creationId xmlns:a16="http://schemas.microsoft.com/office/drawing/2014/main" id="{C4E09FA1-6B5F-9B51-82A0-974B0B2A57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919B54A0-4DEC-E538-1153-3272C242BBD7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47" name="Rectangle 25">
                    <a:extLst>
                      <a:ext uri="{FF2B5EF4-FFF2-40B4-BE49-F238E27FC236}">
                        <a16:creationId xmlns:a16="http://schemas.microsoft.com/office/drawing/2014/main" id="{5834400A-30DD-255C-EDB2-02AC6D495F47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48" name="Graphic 47">
                    <a:extLst>
                      <a:ext uri="{FF2B5EF4-FFF2-40B4-BE49-F238E27FC236}">
                        <a16:creationId xmlns:a16="http://schemas.microsoft.com/office/drawing/2014/main" id="{30A6B11A-B6CB-D42F-E66D-8951AB2DD8B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7">
                    <a:extLs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A2B22D56-7DC9-2E7B-872D-5D05E38FD8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848834"/>
                    <a:chOff x="707260" y="2007633"/>
                    <a:chExt cx="6472906" cy="848834"/>
                  </a:xfrm>
                </p:grpSpPr>
                <p:sp>
                  <p:nvSpPr>
                    <p:cNvPr id="50" name="TextBox 49">
                      <a:extLst>
                        <a:ext uri="{FF2B5EF4-FFF2-40B4-BE49-F238E27FC236}">
                          <a16:creationId xmlns:a16="http://schemas.microsoft.com/office/drawing/2014/main" id="{679E0C39-D2D2-1982-8B4E-F23090D51952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7941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51" name="Straight Connector 50">
                      <a:extLst>
                        <a:ext uri="{FF2B5EF4-FFF2-40B4-BE49-F238E27FC236}">
                          <a16:creationId xmlns:a16="http://schemas.microsoft.com/office/drawing/2014/main" id="{8B409A41-1F71-3272-981F-B5C5B509D97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E17E0CC-8AA6-E797-6D42-D2519CB2A0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6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68F5B96-A689-239B-2A50-07C5A4335B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2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Model Building Mindset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2143DD9-7FD4-ABB2-C744-EBA7FF2CDE86}"/>
                </a:ext>
              </a:extLst>
            </p:cNvPr>
            <p:cNvGrpSpPr/>
            <p:nvPr/>
          </p:nvGrpSpPr>
          <p:grpSpPr>
            <a:xfrm>
              <a:off x="743309" y="3068390"/>
              <a:ext cx="5695832" cy="3436591"/>
              <a:chOff x="770089" y="2733245"/>
              <a:chExt cx="5876784" cy="402509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03FDA92-EA29-4844-2A8C-D4C642D6FD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733245"/>
                <a:ext cx="4885720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to recognise our emotions and what makes us all different and unique.</a:t>
                </a:r>
                <a:endParaRPr lang="en-GB" dirty="0">
                  <a:solidFill>
                    <a:schemeClr val="bg1"/>
                  </a:solidFill>
                  <a:latin typeface="Poppins"/>
                  <a:cs typeface="Poppin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7AB27F0-0BAC-DEB8-18B6-EF303FF7A0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2" y="3652125"/>
                <a:ext cx="5239761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Learn how different situations can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affect our emotions.</a:t>
                </a:r>
              </a:p>
            </p:txBody>
          </p:sp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C70BC959-E567-89DA-D3E3-B04F941F4C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79015" y="2804993"/>
                <a:ext cx="515457" cy="578409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9D0194A-B94E-2540-BEBA-F12CDB2DA5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747008"/>
                <a:ext cx="522515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3C0EEB8C-208F-73E8-94B2-55AE80AA96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70089" y="368694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3ED102-D674-85EF-2D1E-E93DF89EB8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362320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9DB219-21D4-73C3-C7E3-9CDBAC22FC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7" y="4541486"/>
                <a:ext cx="4878903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Describe things that make us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special and others special.</a:t>
                </a:r>
              </a:p>
            </p:txBody>
          </p:sp>
          <p:pic>
            <p:nvPicPr>
              <p:cNvPr id="27" name="Graphic 26">
                <a:extLst>
                  <a:ext uri="{FF2B5EF4-FFF2-40B4-BE49-F238E27FC236}">
                    <a16:creationId xmlns:a16="http://schemas.microsoft.com/office/drawing/2014/main" id="{CB65F3F5-A1BF-A798-DF63-C604D15BD6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79016" y="4639814"/>
                <a:ext cx="515457" cy="578409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C354937-B430-6789-27DD-7DEDE4DAA7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4576145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AFE47F-2CE2-F5AD-671E-6D4FA75DA1E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3297" y="5505942"/>
                <a:ext cx="456903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Find ways to work together, </a:t>
                </a:r>
              </a:p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especially in games and sports.</a:t>
                </a:r>
              </a:p>
            </p:txBody>
          </p:sp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E3352FC4-5878-5007-2170-3297EF3F19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86275" y="5579612"/>
                <a:ext cx="515457" cy="578409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189C1A8-45A4-20A1-5989-43A17A8AC6D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8645" y="5496652"/>
                <a:ext cx="564177" cy="126168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4.</a:t>
                </a:r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.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8B6B00-0FE3-CB0B-38B3-169EE9CC4009}"/>
              </a:ext>
            </a:extLst>
          </p:cNvPr>
          <p:cNvGrpSpPr/>
          <p:nvPr/>
        </p:nvGrpSpPr>
        <p:grpSpPr>
          <a:xfrm>
            <a:off x="7219400" y="1478604"/>
            <a:ext cx="4319572" cy="4497065"/>
            <a:chOff x="6505099" y="1341774"/>
            <a:chExt cx="4451002" cy="4633896"/>
          </a:xfrm>
        </p:grpSpPr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505099" y="5496858"/>
              <a:ext cx="4172501" cy="478812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403F0E0B-B293-6CC8-25F3-EC6862F0A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843478" y="1341774"/>
              <a:ext cx="4112623" cy="44886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509BC19-8E6A-475B-BE40-745476AAF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lesson?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model building mindset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5AA5C91-B33F-431F-9969-925FEE1F23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8471" y="1318848"/>
            <a:ext cx="2845329" cy="42117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AD5C569-7331-BAAC-5CA0-2586780D6B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73494-8FBA-8729-C434-D122FB97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8B264FF-C130-2876-28AB-CC326E183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60F92BA-9D30-1763-004A-B7D4F4054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8A353-9D26-EFE3-2187-BB17B9361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FA2A9-C093-BB4E-3F17-74153DC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5687E-C00B-53D8-8384-F1176280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294AF64-5480-0A13-0CD7-AC629719BEB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961148-5E88-963B-50DF-DDC752CC674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Animation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39CA3E-F4F4-5391-1855-FAE366ACCF9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E4F48C4-7698-757E-5746-8DC654D028C9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4E882F-4DEA-A161-6AD2-04F445CDC3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F0E384A-A4C8-B0FB-E4EA-4D3C5217BC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8494" y="5057777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A14377-4DF0-1B20-290E-8DC7EED911A1}"/>
              </a:ext>
            </a:extLst>
          </p:cNvPr>
          <p:cNvSpPr txBox="1"/>
          <p:nvPr/>
        </p:nvSpPr>
        <p:spPr>
          <a:xfrm>
            <a:off x="628815" y="1596298"/>
            <a:ext cx="644178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We’re about to watch an animation! But before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do, let’s have a quick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class discussion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does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‘teamwork’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mean?</a:t>
            </a:r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can you work with in a team?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work well with them?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you think of some times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when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you might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need to work as a ‘team’? Can you think of some activities that you might want to work with someone else?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note: On first watch, pause the animation after the first scene when Elk and Stalk finish working on their model. 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84AE295-E5A1-39E0-E331-E4E9B0527C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89E4D0A-0797-41EE-E570-89FF79EB79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86141" y="2046514"/>
            <a:ext cx="4042937" cy="330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34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164710" y="6173787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55671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ModelBuilding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079FFEDD-D375-1BFC-92C6-2DAAECF3E7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5317" y="653487"/>
            <a:ext cx="9770437" cy="549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509BC19-8E6A-475B-BE40-745476AAF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80901FC-E3F1-EEDE-B5D5-152EE824F2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24849" y="1615875"/>
            <a:ext cx="2082551" cy="36286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878E85-8024-D54D-C9FC-328AC0636C1A}"/>
              </a:ext>
            </a:extLst>
          </p:cNvPr>
          <p:cNvSpPr txBox="1"/>
          <p:nvPr/>
        </p:nvSpPr>
        <p:spPr>
          <a:xfrm>
            <a:off x="628814" y="1596298"/>
            <a:ext cx="644178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do you think the Peeps Elk and Stalk were both feeling while they were building the model?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AutoNum type="arabicPeriod"/>
            </a:pP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Watch the video again: just watching Stalk. </a:t>
            </a:r>
          </a:p>
          <a:p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Can you think of a time when you were working on something tricky or hard, and needed help?</a:t>
            </a:r>
          </a:p>
          <a:p>
            <a:endParaRPr lang="en-GB" sz="2000" dirty="0">
              <a:solidFill>
                <a:srgbClr val="FFCC66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did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you feel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when you needed help?</a:t>
            </a:r>
          </a:p>
          <a:p>
            <a:endParaRPr lang="en-GB" sz="2000" dirty="0">
              <a:solidFill>
                <a:srgbClr val="FFCC66"/>
              </a:solidFill>
              <a:latin typeface="Poppins"/>
              <a:cs typeface="Poppins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Watch the video again: just watching Elk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Have you helped someone with some thing hard or tricky? How did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you feel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when helping them?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B41053D-CA8C-9A21-334E-87F942FF45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CD61-A929-0EA2-3364-AB51E41C0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1BE3708-715C-227B-2AC8-E8076488C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6EC4513-3C16-DC4A-C9B5-542ED93A7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6E1E4-D55A-B503-AB71-AB730C1E9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58EAA-26D0-7FFD-9B2F-9944F9EB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D20C3-7C4D-7900-4A76-389DEEF8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6C49261F-CF16-A53B-CCC6-015BC00B1AC3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46E934-941E-5F4B-CBF4-BDB22FB1DD8D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Printout Activity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00423C1-B868-8AD8-DB42-D4476E6E24D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DF37DF8D-C9E0-174F-CA19-235146C9DE8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F990F958-CE19-8742-DDF5-77EB5EBD91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7BA47B-A0A2-9704-C9E8-7297DDD407BB}"/>
              </a:ext>
            </a:extLst>
          </p:cNvPr>
          <p:cNvSpPr txBox="1"/>
          <p:nvPr/>
        </p:nvSpPr>
        <p:spPr>
          <a:xfrm>
            <a:off x="628815" y="1596298"/>
            <a:ext cx="57460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Your teacher will hand everyone an activity sheet and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read out the stories.</a:t>
            </a:r>
            <a:endParaRPr lang="en-FR" sz="2000" b="1" dirty="0">
              <a:solidFill>
                <a:srgbClr val="FFCC66"/>
              </a:solidFill>
              <a:latin typeface="Poppins"/>
              <a:cs typeface="Poppins"/>
            </a:endParaRPr>
          </a:p>
          <a:p>
            <a:endParaRPr lang="en-FR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you would you feel if these things happened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are the Peeps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when these things happen?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would you like a friend to do to help you, if these things happened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Use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words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or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pictures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to show what you could do to help each Peep.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C0D4090-25B2-4F1B-6C72-1E3F759CE9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16626AD-84E9-D998-6600-D216995A5E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30617">
            <a:off x="8219093" y="1395386"/>
            <a:ext cx="3106914" cy="43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429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DAD2C-FDA7-FFFA-344B-7649C87E3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4F3DEC7-6CD0-7D34-0987-E8325FAEB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64892F7-9DF2-32D2-7348-789CC9C152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DCFB2-E1A0-8592-81B1-CC6D24284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54F48-9966-FFB0-176E-DF3A6290A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C807E-7DDB-F6E3-A08E-CF207A86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B7C2918-AF23-CFFD-F6EF-828B8F205871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292D25-9AF3-95E8-BBA1-0CE6F34122AF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Class Discussion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673D002-080A-AD80-4F75-B8DDC849277A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D2EB325F-B103-18CC-0D02-CBAAD2334F8E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99E2539-C769-B347-008C-C7623E5C8F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434F0B6-1391-F172-A929-783BE7F3D3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83218" y="5057777"/>
            <a:ext cx="3615296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50F8DD-3494-B28A-502D-DD350096CEF0}"/>
              </a:ext>
            </a:extLst>
          </p:cNvPr>
          <p:cNvSpPr txBox="1"/>
          <p:nvPr/>
        </p:nvSpPr>
        <p:spPr>
          <a:xfrm>
            <a:off x="628815" y="1596298"/>
            <a:ext cx="61680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It’s class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time! Let’s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hare your great ideas with your classmates.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Remember: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>
                    <a:lumMod val="95000"/>
                  </a:schemeClr>
                </a:solidFill>
                <a:latin typeface="Poppins"/>
                <a:cs typeface="Poppins"/>
              </a:rPr>
              <a:t>Everyone needs help sometimes.</a:t>
            </a:r>
          </a:p>
          <a:p>
            <a:endParaRPr lang="en-GB" sz="2000" dirty="0">
              <a:solidFill>
                <a:schemeClr val="bg1">
                  <a:lumMod val="95000"/>
                </a:schemeClr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>
                    <a:lumMod val="9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Offer to help people…Be part of a team!</a:t>
            </a:r>
          </a:p>
          <a:p>
            <a:endParaRPr lang="en-GB" sz="2000" dirty="0">
              <a:solidFill>
                <a:schemeClr val="bg1">
                  <a:lumMod val="9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>
                    <a:lumMod val="9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to accept help from other people.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AF64C29-550F-AF5F-7BEA-18BEE09872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8CD67F7-AD14-44E6-7BAD-9BAF835D5C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90616" y="2159648"/>
            <a:ext cx="4000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51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6A1A1CA-F778-431B-BBCD-68BFF9DFD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086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6.</a:t>
            </a:r>
          </a:p>
          <a:p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46E7EA-4D2F-3509-DB4F-58E6C4050F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43478" y="1341774"/>
            <a:ext cx="4112623" cy="448863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BBCC6CA-BD54-A126-1C3B-D5475FC826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EA3053CB-6A4E-4EC1-88E4-916A5629A646}"/>
</file>

<file path=customXml/itemProps2.xml><?xml version="1.0" encoding="utf-8"?>
<ds:datastoreItem xmlns:ds="http://schemas.openxmlformats.org/officeDocument/2006/customXml" ds:itemID="{A4A6DBEB-A072-4DD1-9D71-0BCE2064FAE6}"/>
</file>

<file path=customXml/itemProps3.xml><?xml version="1.0" encoding="utf-8"?>
<ds:datastoreItem xmlns:ds="http://schemas.openxmlformats.org/officeDocument/2006/customXml" ds:itemID="{BE8D9715-ACE0-4236-AF2F-D73DC3D04ACB}"/>
</file>

<file path=docProps/app.xml><?xml version="1.0" encoding="utf-8"?>
<Properties xmlns="http://schemas.openxmlformats.org/officeDocument/2006/extended-properties" xmlns:vt="http://schemas.openxmlformats.org/officeDocument/2006/docPropsVTypes">
  <TotalTime>1790</TotalTime>
  <Words>569</Words>
  <Application>Microsoft Office PowerPoint</Application>
  <PresentationFormat>Widescreen</PresentationFormat>
  <Paragraphs>111</Paragraphs>
  <Slides>9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482</cp:revision>
  <dcterms:created xsi:type="dcterms:W3CDTF">2021-11-15T00:55:30Z</dcterms:created>
  <dcterms:modified xsi:type="dcterms:W3CDTF">2025-12-10T03:26:39Z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