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382" r:id="rId6"/>
    <p:sldId id="383" r:id="rId7"/>
    <p:sldId id="384" r:id="rId8"/>
    <p:sldId id="385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DFC9EF"/>
    <a:srgbClr val="592C82"/>
    <a:srgbClr val="E0B3B8"/>
    <a:srgbClr val="8EBEDC"/>
    <a:srgbClr val="9E7AB2"/>
    <a:srgbClr val="7030A0"/>
    <a:srgbClr val="C5D8F4"/>
    <a:srgbClr val="A589C1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82975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F63A9-9193-7F70-2C3B-24EE2E33F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3EB90B-324A-A8DA-7AD6-1EAD5F8E1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60276-156C-E3C9-B2F7-FEF5BFA18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A3CDD-4FE1-B8B0-5969-9F5A6B7DCC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30611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1B275-EE96-2A13-84E6-AC0102443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C83AF-91AE-2891-2408-9C032C8DC8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6725B9-AE69-D433-0835-E8C3BE26C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0F10C-BD5C-56FE-D4FB-0C1084808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75614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20ED-4202-23EF-47D1-67CF28D49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597DF3-C917-C70A-FF5A-E9613CD212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44B8C-673B-F710-B9B6-203A03782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ED7F7-C9B0-2559-AAE4-DC94592098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392864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4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1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3.svg"/><Relationship Id="rId5" Type="http://schemas.openxmlformats.org/officeDocument/2006/relationships/image" Target="../media/image1.png"/><Relationship Id="rId10" Type="http://schemas.openxmlformats.org/officeDocument/2006/relationships/image" Target="../media/image32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5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sv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1.png"/><Relationship Id="rId10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7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sv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1.png"/><Relationship Id="rId10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9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sv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4.svg"/><Relationship Id="rId5" Type="http://schemas.openxmlformats.org/officeDocument/2006/relationships/image" Target="../media/image1.png"/><Relationship Id="rId10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.png"/><Relationship Id="rId15" Type="http://schemas.openxmlformats.org/officeDocument/2006/relationships/image" Target="../media/image4.svg"/><Relationship Id="rId10" Type="http://schemas.openxmlformats.org/officeDocument/2006/relationships/image" Target="../media/image17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4B03477-29C1-05DF-0BBC-7A413D804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318517"/>
              </p:ext>
            </p:extLst>
          </p:nvPr>
        </p:nvGraphicFramePr>
        <p:xfrm>
          <a:off x="-1" y="-77235"/>
          <a:ext cx="12250271" cy="6817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5"/>
                        <a:ext cx="12250271" cy="68177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713FDC5E-A787-838D-7F3A-38F1FC814F4B}"/>
              </a:ext>
            </a:extLst>
          </p:cNvPr>
          <p:cNvGrpSpPr/>
          <p:nvPr/>
        </p:nvGrpSpPr>
        <p:grpSpPr>
          <a:xfrm>
            <a:off x="-17930" y="249901"/>
            <a:ext cx="12268200" cy="6635751"/>
            <a:chOff x="-17930" y="249901"/>
            <a:chExt cx="12268200" cy="6635751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744D2E-3815-76FA-5359-D79426DAF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38221" y="4936920"/>
              <a:ext cx="3315558" cy="593831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5EFD3BA-463D-35D1-C8C3-C5E6BEF01EA8}"/>
                </a:ext>
              </a:extLst>
            </p:cNvPr>
            <p:cNvGrpSpPr/>
            <p:nvPr/>
          </p:nvGrpSpPr>
          <p:grpSpPr>
            <a:xfrm>
              <a:off x="-17930" y="6070831"/>
              <a:ext cx="12268200" cy="814821"/>
              <a:chOff x="-17930" y="6070831"/>
              <a:chExt cx="12268200" cy="814821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632A74-119B-347A-6E92-BA853513F12F}"/>
                  </a:ext>
                </a:extLst>
              </p:cNvPr>
              <p:cNvSpPr/>
              <p:nvPr/>
            </p:nvSpPr>
            <p:spPr>
              <a:xfrm>
                <a:off x="-17930" y="6070831"/>
                <a:ext cx="12268200" cy="814821"/>
              </a:xfrm>
              <a:prstGeom prst="rect">
                <a:avLst/>
              </a:prstGeom>
              <a:solidFill>
                <a:srgbClr val="592C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id="{66D9242A-C3E1-0BEC-7864-3075BB94E34F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07242B1D-4070-4E27-87D7-32BAADD6B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32188" y="249901"/>
              <a:ext cx="5221807" cy="4388203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9DE4383-95CD-6751-094C-988FBD9C1C20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D4E7E2E-4612-0B6B-A0C4-524BC8198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9" name="Graphic 22">
              <a:extLst>
                <a:ext uri="{FF2B5EF4-FFF2-40B4-BE49-F238E27FC236}">
                  <a16:creationId xmlns:a16="http://schemas.microsoft.com/office/drawing/2014/main" id="{09E01816-6D82-0B13-5682-AD72D67FE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ACB63C7-8CFD-0D9B-E3C9-230D0AA78C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462818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4B03477-29C1-05DF-0BBC-7A413D804E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30CB278-A7A1-74A6-47E3-6DC6A32579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83E8F94-529C-C7E9-329C-28C47D944D42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63797" y="-149364"/>
            <a:chExt cx="7773333" cy="715807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08912F0-AEB6-DEBA-21FC-A4BBDF78CFBB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7856F34-463D-5675-12AA-25D436E28FE9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45" name="Graphic 44">
                  <a:extLst>
                    <a:ext uri="{FF2B5EF4-FFF2-40B4-BE49-F238E27FC236}">
                      <a16:creationId xmlns:a16="http://schemas.microsoft.com/office/drawing/2014/main" id="{CBF63A5A-3924-E47F-88F8-8728681B7A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8E968858-7762-5187-958D-DE0F94BEDBAB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47" name="Rectangle 25">
                    <a:extLst>
                      <a:ext uri="{FF2B5EF4-FFF2-40B4-BE49-F238E27FC236}">
                        <a16:creationId xmlns:a16="http://schemas.microsoft.com/office/drawing/2014/main" id="{B7656DF4-7741-CEFE-A016-A7593231A6B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48" name="Graphic 47">
                    <a:extLst>
                      <a:ext uri="{FF2B5EF4-FFF2-40B4-BE49-F238E27FC236}">
                        <a16:creationId xmlns:a16="http://schemas.microsoft.com/office/drawing/2014/main" id="{C03BB339-C62F-A7F9-8B85-CB68DAB3C0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5CDE6066-2435-0DC0-31F4-DE661C8C4C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848834"/>
                    <a:chOff x="707260" y="2007633"/>
                    <a:chExt cx="6472906" cy="848834"/>
                  </a:xfrm>
                </p:grpSpPr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017A13BE-4E4D-44A3-CFB0-EB8902E1C9FF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7941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51" name="Straight Connector 50">
                      <a:extLst>
                        <a:ext uri="{FF2B5EF4-FFF2-40B4-BE49-F238E27FC236}">
                          <a16:creationId xmlns:a16="http://schemas.microsoft.com/office/drawing/2014/main" id="{AF212FA9-8693-EACD-A303-F46C5D3CA5D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31B0E02-D87F-F601-69A9-D8BF1BF8E9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7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05E29AA-5318-43EE-615B-E3DEFB1285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2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Model Building Mindset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A6BA807-2933-7830-BE20-4797812C20EE}"/>
                </a:ext>
              </a:extLst>
            </p:cNvPr>
            <p:cNvGrpSpPr/>
            <p:nvPr/>
          </p:nvGrpSpPr>
          <p:grpSpPr>
            <a:xfrm>
              <a:off x="743309" y="3068387"/>
              <a:ext cx="5695832" cy="3436592"/>
              <a:chOff x="770089" y="2733243"/>
              <a:chExt cx="5876784" cy="4025096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2F0ABBB-71BF-1861-91BC-83741EDF8F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33243"/>
                <a:ext cx="5226179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Learn more about how our own emotions work and what makes us unique. 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37ED42-3FA5-EA0E-52F4-4FE46B45B1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2" y="3652125"/>
                <a:ext cx="5239761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ways to make kind and 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Respectful friendships.</a:t>
                </a:r>
              </a:p>
            </p:txBody>
          </p:sp>
          <p:pic>
            <p:nvPicPr>
              <p:cNvPr id="15" name="Graphic 14">
                <a:extLst>
                  <a:ext uri="{FF2B5EF4-FFF2-40B4-BE49-F238E27FC236}">
                    <a16:creationId xmlns:a16="http://schemas.microsoft.com/office/drawing/2014/main" id="{3FE42E2F-2591-340F-EA36-BAFCAA9543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8D455F7-BEF0-CE8F-2394-0A4D0B273B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C67D64DB-6B36-5F06-8F73-C03B988A02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41D449-F332-7327-AE0C-8A220BDAF0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23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31EBA72-510A-9338-5AA8-978D348FFB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541486"/>
                <a:ext cx="487890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Describe things that make us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special and others special.</a:t>
                </a:r>
              </a:p>
            </p:txBody>
          </p:sp>
          <p:pic>
            <p:nvPicPr>
              <p:cNvPr id="22" name="Graphic 21">
                <a:extLst>
                  <a:ext uri="{FF2B5EF4-FFF2-40B4-BE49-F238E27FC236}">
                    <a16:creationId xmlns:a16="http://schemas.microsoft.com/office/drawing/2014/main" id="{6284CDF9-E19F-A6AA-9C5C-9318959EA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6583FFD-992C-CA21-6087-B5E487E8C8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76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5B21DEA-FD8D-5F12-9AC6-0FFDDEE01A6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7" y="5505942"/>
                <a:ext cx="456903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Find ways to work together,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especially in games and sports.</a:t>
                </a:r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E19FC1F3-66A2-B491-BE7C-280CAE543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87315F1-64F4-94DA-C7FA-744E8FD0368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496652"/>
                <a:ext cx="564177" cy="12616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.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A169D17-8CCC-74AF-CB34-D70B563C38B3}"/>
              </a:ext>
            </a:extLst>
          </p:cNvPr>
          <p:cNvGrpSpPr/>
          <p:nvPr/>
        </p:nvGrpSpPr>
        <p:grpSpPr>
          <a:xfrm>
            <a:off x="7334763" y="1014294"/>
            <a:ext cx="4172501" cy="4961376"/>
            <a:chOff x="7334763" y="1014294"/>
            <a:chExt cx="4172501" cy="4961376"/>
          </a:xfrm>
        </p:grpSpPr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334763" y="5496858"/>
              <a:ext cx="4172501" cy="478812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4991BCCC-3EDD-8AC9-9286-092D1D8EF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778568" y="1014294"/>
              <a:ext cx="3489861" cy="4839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F437CC5-7D2F-F828-F154-0D6283E82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model building mindset.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C0642B4-AEE6-139D-4307-C3D0AC6B41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58710" y="1471590"/>
            <a:ext cx="2845329" cy="42103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9DD2205-F7FE-D146-6BD6-794ECC9DF5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427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ModelBuilding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B9B23233-26FA-4079-CACE-0A0B0B985A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03880" y="644046"/>
            <a:ext cx="9744118" cy="548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11BC02C-BF63-3D43-5CBC-711AE4D410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61C89-B394-F92B-A272-79506FDC8AE2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11B15D-5649-4EDA-85F6-1F8E7D9012E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F633850-864A-74A2-C1CE-33C16D9C04CB}"/>
              </a:ext>
            </a:extLst>
          </p:cNvPr>
          <p:cNvSpPr txBox="1"/>
          <p:nvPr/>
        </p:nvSpPr>
        <p:spPr>
          <a:xfrm>
            <a:off x="628814" y="1596298"/>
            <a:ext cx="6536298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Let’s discuss the animation! </a:t>
            </a:r>
          </a:p>
          <a:p>
            <a:endParaRPr lang="en-GB" sz="2000" b="1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Elk and Stalk were collecting their prize: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is Elk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acting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is Elk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 do think Elk is feeling so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strongly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Make a list of all the feelings that Elk may be having and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why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Elk may be having those feelings.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Is Elk being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good friend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to act in that way?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C6C2C49-8A3D-3B6B-4584-7E6F5AC703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70649" y="1870008"/>
            <a:ext cx="2435702" cy="349008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0F445FD-B597-066C-6D3F-A49E33009A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59E0F-6C4B-581B-E914-37AA96A96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346D29A-7B44-9609-07DF-054B7023DE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77788"/>
          <a:ext cx="12249150" cy="696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C11BC02C-BF63-3D43-5CBC-711AE4D41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77788"/>
                        <a:ext cx="12249150" cy="6967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44DD687-D257-8B70-EA34-24D59B58B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65819-2E96-714C-6FC0-2FD3E213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A024E-19E8-57F8-2AEC-BB3A7D30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31189-70F1-F4CE-02A8-C4DDE5321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9784F4C-1EC3-4D0F-3974-C8C8A9A338E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CCAFC39B-C719-02AD-F807-CEA550870E94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7DB054DA-C1F2-8950-C2E6-EE644A4A5C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9E00D3EF-1924-607E-EA1F-74C6354CDD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09114" y="5057777"/>
            <a:ext cx="3673682" cy="478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5EDB04-A4D5-7F87-E005-9E48C8BDFE05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Roleplay Activity 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E1B002-CF37-82A8-CD76-28DB45DE3A3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2BB1BAF-C4CF-19BF-2F16-B99F652C8C5D}"/>
              </a:ext>
            </a:extLst>
          </p:cNvPr>
          <p:cNvSpPr txBox="1"/>
          <p:nvPr/>
        </p:nvSpPr>
        <p:spPr>
          <a:xfrm>
            <a:off x="628814" y="1596298"/>
            <a:ext cx="676258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place you in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pairs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In pairs, let’s pretend what would happen if: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Elk feels angry but then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acts angry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Elk shows anger and crosses their arms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    and stares at Stalk.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Stalks ignores Elk’s angry looks and cheers loudly.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After each story, talk about what things might happen if Elk stays angry.</a:t>
            </a:r>
          </a:p>
          <a:p>
            <a:endParaRPr lang="en-GB" sz="2000" b="1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Will Stalk be safe? Will the prize table be safe?</a:t>
            </a:r>
          </a:p>
          <a:p>
            <a:pPr marL="342900" indent="-342900">
              <a:buFontTx/>
              <a:buChar char="-"/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a class, talk about how our emotions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could hurt other people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and other things around us.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877CEC5-8FB1-8F64-5A2E-6487E81A04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3507466-7A25-77C9-EA77-EE4DFC0F21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65357" y="2055932"/>
            <a:ext cx="4086225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6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56D05-32DE-C22C-AE4D-B9A5C9DC8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E9F9824-79BF-1959-BA03-9DB026EFBE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346D29A-7B44-9609-07DF-054B7023DE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5B63E58-615B-4367-2558-BC47DA5A9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B80F4-12C8-3A8A-81BB-1B3F24D1E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A08DC-EE63-F5C2-CFE4-F8359CBC1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B1164-061C-7B25-AD71-A67382900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20B8BA66-62B9-2FE8-1D6E-C854A1B5091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4B1657FA-E4DC-B6C2-5443-23D4E0084142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D382DE1-EF72-3C58-2ED8-B385D552D4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395328D-9722-72AF-DA17-92AC3EE3B3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9415" y="5057777"/>
            <a:ext cx="3851047" cy="478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4EB7AB-E56E-FB17-A8EE-4AC94B743198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Roleplay Activity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8EBE2E-55EB-96F7-276D-EC87D33C22D5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F700A2A-A7E7-E22F-7D7E-EBCF8FBD54F7}"/>
              </a:ext>
            </a:extLst>
          </p:cNvPr>
          <p:cNvSpPr txBox="1"/>
          <p:nvPr/>
        </p:nvSpPr>
        <p:spPr>
          <a:xfrm>
            <a:off x="628814" y="1596298"/>
            <a:ext cx="6711786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Before we start our next roleplay, let’s brainstorm how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 differently.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place you in the same pairs.</a:t>
            </a:r>
            <a:endParaRPr lang="en-GB" sz="2000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time, ‘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 opposite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to how you did before.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Solve the problem:</a:t>
            </a: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Find ways to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show kindness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and that you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care for each other. </a:t>
            </a:r>
          </a:p>
          <a:p>
            <a:endParaRPr lang="en-GB" sz="20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Being kind can keep us and others safe!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6C467F8-6EBB-42FD-ED68-52110D2A9F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A813418-359E-9015-E769-7CD8D1EAB9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7855591" y="2179333"/>
            <a:ext cx="41819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63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02172-593D-5145-E636-2201E98AE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96067A6-73C8-E87B-0A10-FBF15B883F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31960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E9F9824-79BF-1959-BA03-9DB026EFBE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0F61AB8-C3AA-65C3-D0F4-5856D6782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3B8C0-4FF3-38BB-9B0B-6EDEF9DE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D2B6-D3AE-FE7E-CE5C-A43D4F5A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F32D3-3847-A83B-5537-86378C6DB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7212C31-8EEC-8C64-6F78-31F87FD1A9C1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BB1A287-9E0B-14F0-D081-7EF15F3800D3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521BB4E-F72C-80A4-2BCF-DF67F9EABB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2C637E7-2C4D-5407-E9A5-251F965ACD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46718" y="5057777"/>
            <a:ext cx="3737244" cy="478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5DF1C6-D612-1588-F5EC-CC8741A0EDE1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 Discussion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EBA103-8E34-F394-BAE4-05461922CE2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1A6AED1-DCE8-D0AE-D406-4780DE02A08B}"/>
              </a:ext>
            </a:extLst>
          </p:cNvPr>
          <p:cNvSpPr txBox="1"/>
          <p:nvPr/>
        </p:nvSpPr>
        <p:spPr>
          <a:xfrm>
            <a:off x="628814" y="1596298"/>
            <a:ext cx="653629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It’s important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communicate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notice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feelings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others.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was different about the consequences and outcomes when you act ‘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opposite to emotion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’?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 is it important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reflect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before acting on strong emotions?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06BF088-50F1-20C4-AD44-FA44B9DAA4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B891260-7692-FADF-5EED-3CE18FC42D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16391" y="2052089"/>
            <a:ext cx="4132883" cy="328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5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E8214D0-E9F9-4790-307B-1AF661D4F8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04835"/>
              </p:ext>
            </p:extLst>
          </p:nvPr>
        </p:nvGraphicFramePr>
        <p:xfrm>
          <a:off x="-1" y="-77236"/>
          <a:ext cx="12249151" cy="696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ACB63C7-8CFD-0D9B-E3C9-230D0AA78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77236"/>
                        <a:ext cx="12249151" cy="696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7.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9573775-0031-F252-9EE2-C470322D5C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6494" y="5496858"/>
            <a:ext cx="4172501" cy="4788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B94F751-F826-5AB3-4E53-791566E393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548938" y="1014294"/>
            <a:ext cx="3489861" cy="483903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8CC3B1F-C2AE-08EF-E0C2-D2AF9C60E4D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A58BA9E8-A47F-42F8-9F6B-E6576FD18DA0}"/>
</file>

<file path=customXml/itemProps2.xml><?xml version="1.0" encoding="utf-8"?>
<ds:datastoreItem xmlns:ds="http://schemas.openxmlformats.org/officeDocument/2006/customXml" ds:itemID="{CCA982A1-EA67-49BC-A0F3-B587E368C67D}"/>
</file>

<file path=customXml/itemProps3.xml><?xml version="1.0" encoding="utf-8"?>
<ds:datastoreItem xmlns:ds="http://schemas.openxmlformats.org/officeDocument/2006/customXml" ds:itemID="{2372DEA0-91DC-4C9F-9230-0535C6684F23}"/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492</Words>
  <Application>Microsoft Office PowerPoint</Application>
  <PresentationFormat>Widescreen</PresentationFormat>
  <Paragraphs>106</Paragraphs>
  <Slides>9</Slides>
  <Notes>9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498</cp:revision>
  <dcterms:created xsi:type="dcterms:W3CDTF">2021-11-15T00:55:30Z</dcterms:created>
  <dcterms:modified xsi:type="dcterms:W3CDTF">2025-12-10T03:29:36Z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