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9"/>
  </p:notesMasterIdLst>
  <p:sldIdLst>
    <p:sldId id="341" r:id="rId2"/>
    <p:sldId id="320" r:id="rId3"/>
    <p:sldId id="321" r:id="rId4"/>
    <p:sldId id="394" r:id="rId5"/>
    <p:sldId id="395" r:id="rId6"/>
    <p:sldId id="398" r:id="rId7"/>
    <p:sldId id="343" r:id="rId8"/>
  </p:sldIdLst>
  <p:sldSz cx="12192000" cy="6858000"/>
  <p:notesSz cx="6858000" cy="9144000"/>
  <p:embeddedFontLst>
    <p:embeddedFont>
      <p:font typeface="Poppins" panose="00000500000000000000" pitchFamily="2" charset="0"/>
      <p:regular r:id="rId10"/>
      <p:bold r:id="rId11"/>
      <p:italic r:id="rId12"/>
      <p:boldItalic r:id="rId13"/>
    </p:embeddedFont>
    <p:embeddedFont>
      <p:font typeface="Zona Pro" panose="02010503040002020004" pitchFamily="50" charset="0"/>
      <p:regular r:id="rId14"/>
      <p:bold r:id="rId15"/>
      <p:italic r:id="rId16"/>
      <p:boldItalic r:id="rId17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customXml" Target="../customXml/item2.xml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4.svg"/><Relationship Id="rId5" Type="http://schemas.openxmlformats.org/officeDocument/2006/relationships/image" Target="../media/image1.png"/><Relationship Id="rId15" Type="http://schemas.openxmlformats.org/officeDocument/2006/relationships/image" Target="../media/image18.svg"/><Relationship Id="rId10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4.sv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.emf"/><Relationship Id="rId7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7.png"/><Relationship Id="rId4" Type="http://schemas.openxmlformats.org/officeDocument/2006/relationships/image" Target="../media/image1.png"/><Relationship Id="rId9" Type="http://schemas.openxmlformats.org/officeDocument/2006/relationships/hyperlink" Target="http://www.caper.com.au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2.emf"/><Relationship Id="rId7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hyperlink" Target="http://www.caper.com.au/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5" Type="http://schemas.openxmlformats.org/officeDocument/2006/relationships/image" Target="../media/image16.svg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5373D8D-26B7-DC7C-C594-646F53C46A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069820"/>
              </p:ext>
            </p:extLst>
          </p:nvPr>
        </p:nvGraphicFramePr>
        <p:xfrm>
          <a:off x="-45546" y="1365"/>
          <a:ext cx="12308542" cy="685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856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220FB7D-C949-4A77-BEFA-D08CB63BB95A}"/>
              </a:ext>
            </a:extLst>
          </p:cNvPr>
          <p:cNvSpPr/>
          <p:nvPr/>
        </p:nvSpPr>
        <p:spPr>
          <a:xfrm>
            <a:off x="-17930" y="6070831"/>
            <a:ext cx="12308542" cy="805099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EAB98A-D5AD-6AC5-A604-0FEB11C2219E}"/>
              </a:ext>
            </a:extLst>
          </p:cNvPr>
          <p:cNvGrpSpPr/>
          <p:nvPr/>
        </p:nvGrpSpPr>
        <p:grpSpPr>
          <a:xfrm>
            <a:off x="-17930" y="249901"/>
            <a:ext cx="12209930" cy="6635751"/>
            <a:chOff x="-17930" y="249901"/>
            <a:chExt cx="12209930" cy="663575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E00ECD9-E6CF-43D3-7C9F-93DD7C182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38221" y="4936920"/>
              <a:ext cx="3315558" cy="593831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760C915-CB24-2998-5DEF-A83E35519327}"/>
                </a:ext>
              </a:extLst>
            </p:cNvPr>
            <p:cNvGrpSpPr/>
            <p:nvPr/>
          </p:nvGrpSpPr>
          <p:grpSpPr>
            <a:xfrm>
              <a:off x="-17930" y="6070831"/>
              <a:ext cx="12209930" cy="814821"/>
              <a:chOff x="-17930" y="6070831"/>
              <a:chExt cx="12209930" cy="81482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E7B79B3-86D0-C8F0-10AB-6BE78296377A}"/>
                  </a:ext>
                </a:extLst>
              </p:cNvPr>
              <p:cNvSpPr/>
              <p:nvPr/>
            </p:nvSpPr>
            <p:spPr>
              <a:xfrm>
                <a:off x="-17930" y="6070831"/>
                <a:ext cx="12209930" cy="814821"/>
              </a:xfrm>
              <a:prstGeom prst="rect">
                <a:avLst/>
              </a:prstGeom>
              <a:solidFill>
                <a:srgbClr val="592C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5" name="TextBox 17">
                <a:extLst>
                  <a:ext uri="{FF2B5EF4-FFF2-40B4-BE49-F238E27FC236}">
                    <a16:creationId xmlns:a16="http://schemas.microsoft.com/office/drawing/2014/main" id="{9C792668-9801-1DE5-7822-DD24524377B6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BA977B86-EC27-3CD3-0554-950CCACE9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332188" y="249901"/>
              <a:ext cx="5221807" cy="4388203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1CC72F7-033F-B473-01F4-49A147559A10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35B6F2ED-BEA6-8F9F-C4D0-242AA3E51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0" name="Graphic 22">
              <a:extLst>
                <a:ext uri="{FF2B5EF4-FFF2-40B4-BE49-F238E27FC236}">
                  <a16:creationId xmlns:a16="http://schemas.microsoft.com/office/drawing/2014/main" id="{EB2CA509-FDD7-54E1-169F-DBC8F20C3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D2479B5-2558-0D73-BB21-558A651C8A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744631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5373D8D-26B7-DC7C-C594-646F53C46A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D362368-634E-A025-600A-600173EE67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7A45A85-7BD1-CD95-F6C7-D657F1DF6C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12187" y="1065574"/>
            <a:ext cx="3756151" cy="4847324"/>
          </a:xfrm>
          <a:prstGeom prst="rect">
            <a:avLst/>
          </a:prstGeom>
        </p:spPr>
      </p:pic>
      <p:sp>
        <p:nvSpPr>
          <p:cNvPr id="4" name="Rectangle 25">
            <a:extLst>
              <a:ext uri="{FF2B5EF4-FFF2-40B4-BE49-F238E27FC236}">
                <a16:creationId xmlns:a16="http://schemas.microsoft.com/office/drawing/2014/main" id="{094729A5-4A93-22DF-2E85-C63AAABA840C}"/>
              </a:ext>
            </a:extLst>
          </p:cNvPr>
          <p:cNvSpPr>
            <a:spLocks/>
          </p:cNvSpPr>
          <p:nvPr/>
        </p:nvSpPr>
        <p:spPr>
          <a:xfrm>
            <a:off x="-94690" y="-70542"/>
            <a:ext cx="7804225" cy="702845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906126 w 9388579"/>
              <a:gd name="connsiteY2" fmla="*/ 6787456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73708"/>
              <a:gd name="connsiteX1" fmla="*/ 9388579 w 9388579"/>
              <a:gd name="connsiteY1" fmla="*/ 0 h 6873708"/>
              <a:gd name="connsiteX2" fmla="*/ 5871023 w 9388579"/>
              <a:gd name="connsiteY2" fmla="*/ 6873708 h 6873708"/>
              <a:gd name="connsiteX3" fmla="*/ 0 w 9388579"/>
              <a:gd name="connsiteY3" fmla="*/ 6870700 h 6873708"/>
              <a:gd name="connsiteX4" fmla="*/ 0 w 9388579"/>
              <a:gd name="connsiteY4" fmla="*/ 12700 h 6873708"/>
              <a:gd name="connsiteX0" fmla="*/ 0 w 8370570"/>
              <a:gd name="connsiteY0" fmla="*/ 49665 h 6910673"/>
              <a:gd name="connsiteX1" fmla="*/ 8370570 w 8370570"/>
              <a:gd name="connsiteY1" fmla="*/ 0 h 6910673"/>
              <a:gd name="connsiteX2" fmla="*/ 5871023 w 8370570"/>
              <a:gd name="connsiteY2" fmla="*/ 6910673 h 6910673"/>
              <a:gd name="connsiteX3" fmla="*/ 0 w 8370570"/>
              <a:gd name="connsiteY3" fmla="*/ 6907665 h 6910673"/>
              <a:gd name="connsiteX4" fmla="*/ 0 w 8370570"/>
              <a:gd name="connsiteY4" fmla="*/ 49665 h 6910673"/>
              <a:gd name="connsiteX0" fmla="*/ 0 w 7996130"/>
              <a:gd name="connsiteY0" fmla="*/ 49665 h 6910673"/>
              <a:gd name="connsiteX1" fmla="*/ 7996130 w 7996130"/>
              <a:gd name="connsiteY1" fmla="*/ 0 h 6910673"/>
              <a:gd name="connsiteX2" fmla="*/ 5871023 w 7996130"/>
              <a:gd name="connsiteY2" fmla="*/ 6910673 h 6910673"/>
              <a:gd name="connsiteX3" fmla="*/ 0 w 7996130"/>
              <a:gd name="connsiteY3" fmla="*/ 6907665 h 6910673"/>
              <a:gd name="connsiteX4" fmla="*/ 0 w 7996130"/>
              <a:gd name="connsiteY4" fmla="*/ 49665 h 6910673"/>
              <a:gd name="connsiteX0" fmla="*/ 0 w 7924429"/>
              <a:gd name="connsiteY0" fmla="*/ 0 h 6861008"/>
              <a:gd name="connsiteX1" fmla="*/ 7924429 w 7924429"/>
              <a:gd name="connsiteY1" fmla="*/ 120216 h 6861008"/>
              <a:gd name="connsiteX2" fmla="*/ 5871023 w 7924429"/>
              <a:gd name="connsiteY2" fmla="*/ 6861008 h 6861008"/>
              <a:gd name="connsiteX3" fmla="*/ 0 w 7924429"/>
              <a:gd name="connsiteY3" fmla="*/ 6858000 h 6861008"/>
              <a:gd name="connsiteX4" fmla="*/ 0 w 7924429"/>
              <a:gd name="connsiteY4" fmla="*/ 0 h 6861008"/>
              <a:gd name="connsiteX0" fmla="*/ 179254 w 7924429"/>
              <a:gd name="connsiteY0" fmla="*/ 219547 h 6740792"/>
              <a:gd name="connsiteX1" fmla="*/ 7924429 w 7924429"/>
              <a:gd name="connsiteY1" fmla="*/ 0 h 6740792"/>
              <a:gd name="connsiteX2" fmla="*/ 5871023 w 7924429"/>
              <a:gd name="connsiteY2" fmla="*/ 6740792 h 6740792"/>
              <a:gd name="connsiteX3" fmla="*/ 0 w 7924429"/>
              <a:gd name="connsiteY3" fmla="*/ 6737784 h 6740792"/>
              <a:gd name="connsiteX4" fmla="*/ 179254 w 7924429"/>
              <a:gd name="connsiteY4" fmla="*/ 219547 h 6740792"/>
              <a:gd name="connsiteX0" fmla="*/ 215104 w 7924429"/>
              <a:gd name="connsiteY0" fmla="*/ 11914 h 6740792"/>
              <a:gd name="connsiteX1" fmla="*/ 7924429 w 7924429"/>
              <a:gd name="connsiteY1" fmla="*/ 0 h 6740792"/>
              <a:gd name="connsiteX2" fmla="*/ 5871023 w 7924429"/>
              <a:gd name="connsiteY2" fmla="*/ 6740792 h 6740792"/>
              <a:gd name="connsiteX3" fmla="*/ 0 w 7924429"/>
              <a:gd name="connsiteY3" fmla="*/ 6737784 h 6740792"/>
              <a:gd name="connsiteX4" fmla="*/ 215104 w 7924429"/>
              <a:gd name="connsiteY4" fmla="*/ 11914 h 6740792"/>
              <a:gd name="connsiteX0" fmla="*/ 125477 w 7924429"/>
              <a:gd name="connsiteY0" fmla="*/ 11914 h 6740792"/>
              <a:gd name="connsiteX1" fmla="*/ 7924429 w 7924429"/>
              <a:gd name="connsiteY1" fmla="*/ 0 h 6740792"/>
              <a:gd name="connsiteX2" fmla="*/ 5871023 w 7924429"/>
              <a:gd name="connsiteY2" fmla="*/ 6740792 h 6740792"/>
              <a:gd name="connsiteX3" fmla="*/ 0 w 7924429"/>
              <a:gd name="connsiteY3" fmla="*/ 6737784 h 6740792"/>
              <a:gd name="connsiteX4" fmla="*/ 125477 w 7924429"/>
              <a:gd name="connsiteY4" fmla="*/ 11914 h 6740792"/>
              <a:gd name="connsiteX0" fmla="*/ 0 w 7798952"/>
              <a:gd name="connsiteY0" fmla="*/ 11914 h 6740792"/>
              <a:gd name="connsiteX1" fmla="*/ 7798952 w 7798952"/>
              <a:gd name="connsiteY1" fmla="*/ 0 h 6740792"/>
              <a:gd name="connsiteX2" fmla="*/ 5745546 w 7798952"/>
              <a:gd name="connsiteY2" fmla="*/ 6740792 h 6740792"/>
              <a:gd name="connsiteX3" fmla="*/ 358507 w 7798952"/>
              <a:gd name="connsiteY3" fmla="*/ 6454649 h 6740792"/>
              <a:gd name="connsiteX4" fmla="*/ 0 w 7798952"/>
              <a:gd name="connsiteY4" fmla="*/ 11914 h 6740792"/>
              <a:gd name="connsiteX0" fmla="*/ 0 w 7798952"/>
              <a:gd name="connsiteY0" fmla="*/ 11914 h 6794411"/>
              <a:gd name="connsiteX1" fmla="*/ 7798952 w 7798952"/>
              <a:gd name="connsiteY1" fmla="*/ 0 h 6794411"/>
              <a:gd name="connsiteX2" fmla="*/ 5745546 w 7798952"/>
              <a:gd name="connsiteY2" fmla="*/ 6740792 h 6794411"/>
              <a:gd name="connsiteX3" fmla="*/ 53777 w 7798952"/>
              <a:gd name="connsiteY3" fmla="*/ 6794411 h 6794411"/>
              <a:gd name="connsiteX4" fmla="*/ 0 w 7798952"/>
              <a:gd name="connsiteY4" fmla="*/ 11914 h 6794411"/>
              <a:gd name="connsiteX0" fmla="*/ 0 w 7798952"/>
              <a:gd name="connsiteY0" fmla="*/ 11914 h 6794411"/>
              <a:gd name="connsiteX1" fmla="*/ 7798952 w 7798952"/>
              <a:gd name="connsiteY1" fmla="*/ 0 h 6794411"/>
              <a:gd name="connsiteX2" fmla="*/ 5897663 w 7798952"/>
              <a:gd name="connsiteY2" fmla="*/ 6728471 h 6794411"/>
              <a:gd name="connsiteX3" fmla="*/ 53777 w 7798952"/>
              <a:gd name="connsiteY3" fmla="*/ 6794411 h 6794411"/>
              <a:gd name="connsiteX4" fmla="*/ 0 w 7798952"/>
              <a:gd name="connsiteY4" fmla="*/ 11914 h 6794411"/>
              <a:gd name="connsiteX0" fmla="*/ 0 w 7190487"/>
              <a:gd name="connsiteY0" fmla="*/ 36557 h 6819054"/>
              <a:gd name="connsiteX1" fmla="*/ 7190487 w 7190487"/>
              <a:gd name="connsiteY1" fmla="*/ 0 h 6819054"/>
              <a:gd name="connsiteX2" fmla="*/ 5897663 w 7190487"/>
              <a:gd name="connsiteY2" fmla="*/ 6753114 h 6819054"/>
              <a:gd name="connsiteX3" fmla="*/ 53777 w 7190487"/>
              <a:gd name="connsiteY3" fmla="*/ 6819054 h 6819054"/>
              <a:gd name="connsiteX4" fmla="*/ 0 w 7190487"/>
              <a:gd name="connsiteY4" fmla="*/ 36557 h 681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0487" h="6819054">
                <a:moveTo>
                  <a:pt x="0" y="36557"/>
                </a:moveTo>
                <a:lnTo>
                  <a:pt x="7190487" y="0"/>
                </a:lnTo>
                <a:lnTo>
                  <a:pt x="5897663" y="6753114"/>
                </a:lnTo>
                <a:lnTo>
                  <a:pt x="53777" y="6819054"/>
                </a:lnTo>
                <a:lnTo>
                  <a:pt x="0" y="3655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7F4874-5814-3FAF-E4FF-431A655405DE}"/>
              </a:ext>
            </a:extLst>
          </p:cNvPr>
          <p:cNvSpPr txBox="1">
            <a:spLocks/>
          </p:cNvSpPr>
          <p:nvPr/>
        </p:nvSpPr>
        <p:spPr>
          <a:xfrm>
            <a:off x="694095" y="2554224"/>
            <a:ext cx="64729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87FD92-C1B1-E7CD-6CE9-19F79B13B239}"/>
              </a:ext>
            </a:extLst>
          </p:cNvPr>
          <p:cNvCxnSpPr>
            <a:cxnSpLocks/>
          </p:cNvCxnSpPr>
          <p:nvPr/>
        </p:nvCxnSpPr>
        <p:spPr>
          <a:xfrm>
            <a:off x="799262" y="1939791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7A15FD0-1E54-094E-472C-6E7BD0DD275F}"/>
              </a:ext>
            </a:extLst>
          </p:cNvPr>
          <p:cNvSpPr txBox="1">
            <a:spLocks/>
          </p:cNvSpPr>
          <p:nvPr/>
        </p:nvSpPr>
        <p:spPr>
          <a:xfrm>
            <a:off x="1538145" y="3367973"/>
            <a:ext cx="447636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Remember the types of feelings and emotions we all feel.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1D6D32-8704-65F8-113F-ECA60A871784}"/>
              </a:ext>
            </a:extLst>
          </p:cNvPr>
          <p:cNvSpPr txBox="1">
            <a:spLocks/>
          </p:cNvSpPr>
          <p:nvPr/>
        </p:nvSpPr>
        <p:spPr>
          <a:xfrm>
            <a:off x="1538145" y="4257820"/>
            <a:ext cx="4694075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Remember the ways to cope with the emotions we have.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E2D0635-E8E0-65A6-C3F9-0CDD2E2156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4095" y="3386221"/>
            <a:ext cx="686861" cy="57840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A7FBFB-CC21-DCEE-8FF1-D13B6C7E4C26}"/>
              </a:ext>
            </a:extLst>
          </p:cNvPr>
          <p:cNvSpPr txBox="1">
            <a:spLocks/>
          </p:cNvSpPr>
          <p:nvPr/>
        </p:nvSpPr>
        <p:spPr>
          <a:xfrm>
            <a:off x="817192" y="3370741"/>
            <a:ext cx="522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1.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108FA57-D35F-1384-4470-8B6EE7114A9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85168" y="4287221"/>
            <a:ext cx="686861" cy="5784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81819E-FDD5-596C-3309-4AEB56758FBA}"/>
              </a:ext>
            </a:extLst>
          </p:cNvPr>
          <p:cNvSpPr txBox="1">
            <a:spLocks/>
          </p:cNvSpPr>
          <p:nvPr/>
        </p:nvSpPr>
        <p:spPr>
          <a:xfrm>
            <a:off x="785564" y="4251114"/>
            <a:ext cx="56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2.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0ED30A-E826-F137-DFB5-9F48632C8E45}"/>
              </a:ext>
            </a:extLst>
          </p:cNvPr>
          <p:cNvSpPr txBox="1">
            <a:spLocks/>
          </p:cNvSpPr>
          <p:nvPr/>
        </p:nvSpPr>
        <p:spPr>
          <a:xfrm>
            <a:off x="1547072" y="5306192"/>
            <a:ext cx="443935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Optional: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Complete a post-survey.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1D14D93-6E8A-3FFD-E93A-98F2374A365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94095" y="5204714"/>
            <a:ext cx="686861" cy="57840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E454E4B-834C-3CA9-4CA0-DE5F1F92318E}"/>
              </a:ext>
            </a:extLst>
          </p:cNvPr>
          <p:cNvSpPr txBox="1">
            <a:spLocks/>
          </p:cNvSpPr>
          <p:nvPr/>
        </p:nvSpPr>
        <p:spPr>
          <a:xfrm>
            <a:off x="794491" y="5194007"/>
            <a:ext cx="56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3.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FB61A9-EA42-C64E-A654-5229346652F1}"/>
              </a:ext>
            </a:extLst>
          </p:cNvPr>
          <p:cNvSpPr txBox="1">
            <a:spLocks/>
          </p:cNvSpPr>
          <p:nvPr/>
        </p:nvSpPr>
        <p:spPr>
          <a:xfrm>
            <a:off x="710495" y="554333"/>
            <a:ext cx="5715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FFCC66"/>
                </a:solidFill>
                <a:latin typeface="Zona Pro" panose="02010503040002020004" pitchFamily="50" charset="0"/>
              </a:rPr>
              <a:t>Lesson 10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EB71A8-4BD5-4290-C08B-CECEFD76263E}"/>
              </a:ext>
            </a:extLst>
          </p:cNvPr>
          <p:cNvSpPr txBox="1">
            <a:spLocks/>
          </p:cNvSpPr>
          <p:nvPr/>
        </p:nvSpPr>
        <p:spPr>
          <a:xfrm>
            <a:off x="710497" y="1201196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Assessment </a:t>
            </a:r>
            <a:r>
              <a:rPr lang="en-AU" sz="2800" b="1">
                <a:solidFill>
                  <a:srgbClr val="FFCC66"/>
                </a:solidFill>
                <a:latin typeface="Zona Pro" panose="02010503040002020004" pitchFamily="50" charset="0"/>
              </a:rPr>
              <a:t>&amp; Conclusion</a:t>
            </a:r>
            <a:endParaRPr lang="en-AU" sz="2800" b="1" dirty="0">
              <a:solidFill>
                <a:srgbClr val="FFCC66"/>
              </a:solidFill>
              <a:latin typeface="Zona Pro" panose="02010503040002020004" pitchFamily="50" charset="0"/>
            </a:endParaRP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190AA6A8-982F-09DE-253F-333DF7C0660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671613">
            <a:off x="6939219" y="-149364"/>
            <a:ext cx="158074" cy="706066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2AE30EB9-5748-C026-0E70-07FF9536D6C8}"/>
              </a:ext>
            </a:extLst>
          </p:cNvPr>
          <p:cNvPicPr/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112238" y="4269231"/>
            <a:ext cx="1412403" cy="287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E1D8547-9F19-C607-16B1-7DAB6FB30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782435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D2479B5-2558-0D73-BB21-558A651C8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what we have learnt in general.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7AB7F9-9FFC-42C5-CCB3-FA611EB515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50520" y="1496102"/>
            <a:ext cx="2792678" cy="41453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BA278AC-1B20-5278-5BD0-693ACE5484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29CEA-D0E6-77F0-EC12-BAC98FCC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6501016-AC6F-3C8F-1C55-39D7D46B79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00031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E1D8547-9F19-C607-16B1-7DAB6FB30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6DB36-856D-2D52-8801-343A57331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1B3E7-B2AF-7843-EF89-A08535BBD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03FEA-833B-4F76-3276-AFDDD3A9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A10F522-449C-2C79-CFFB-B3A744EA1F64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D7C1E0A-4B20-FAAC-CA4A-59E7C48A7664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F6B5230-6F3F-ADB3-EE9C-2B48FD75B4B8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9286FCF-DA4D-6D15-484B-850A32C8C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058CC07-FBBA-242B-3CB5-360103AA580C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E7307EC-78C9-9243-45E4-2ECBE6347435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6F04F9-E6F5-71CB-8967-27D8BCFDB181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9EC8197-4424-1F73-A307-41734615F09D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78E9F7-22CC-814D-1E0E-87F74EF01EFF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1D97E695-8BD1-F3EB-06A7-AF2FFEBECFA5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BC7F0AB-501E-043C-EE88-58AC4E71E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7B62454-25E7-E726-0837-EB4AFC86252A}"/>
              </a:ext>
            </a:extLst>
          </p:cNvPr>
          <p:cNvSpPr txBox="1"/>
          <p:nvPr/>
        </p:nvSpPr>
        <p:spPr>
          <a:xfrm>
            <a:off x="628816" y="1596298"/>
            <a:ext cx="632352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make a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feelings journal.</a:t>
            </a:r>
          </a:p>
          <a:p>
            <a:endParaRPr lang="en-GB" sz="2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each page,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create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 picture of yourself feeling different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Make them colourful!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Using your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imagination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, you could also design a colourful ‘Abstract picture’ (a picture that does not show a real thing) that might show your feelings.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EEDE33-707F-0B71-3D19-D4516054CE9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Feelings Journal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772F8A32-A6EF-31A4-CCE9-716BABA228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333551"/>
            <a:ext cx="2845329" cy="478812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24345DAA-FF4C-E98B-F3AD-A4D386B2B0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1186C9F-0919-E46A-9867-66E85CDB16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85007" y="1233597"/>
            <a:ext cx="3097821" cy="437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8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8A921-8514-8DB8-7FE7-0070FEA2B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CD844D3-B48E-49A3-C5E9-6CD544D959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00031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E1D8547-9F19-C607-16B1-7DAB6FB30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F29ED-D893-9928-FBBB-68BC42D9C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D6F7F-7FD2-928A-5DBC-E1CC9D4C9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BA0B4-0D24-C1C1-A6B4-3E12E58E0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9463B-E815-0966-BDB1-42D537D7F44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C1358FD-2D36-4C24-70E1-12972A74AB1C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A70FFAF-2417-0747-1754-09BAEDA7162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49503A4-5234-4D0A-5FFF-9C258DE06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CD94DC9-3861-E00F-BB4D-40F539FF8FF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55A089C-BDD3-0320-D6A9-DF9FDD2B50C9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0933D05-2E97-B105-696B-89F9883E61B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2CC6D9D-B1C1-ADAD-74B1-85825007C51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1EFCC0-33ED-6E83-1629-3F0F86BF9C34}"/>
              </a:ext>
            </a:extLst>
          </p:cNvPr>
          <p:cNvCxnSpPr>
            <a:cxnSpLocks/>
          </p:cNvCxnSpPr>
          <p:nvPr/>
        </p:nvCxnSpPr>
        <p:spPr>
          <a:xfrm>
            <a:off x="736600" y="1596298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9D147EC5-DE61-5CA4-B481-385D78DD724C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2002467-71C3-F55C-E177-CA17100906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C5715A3-992E-26DB-77ED-ADFFF5ECB9B7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Student Post-Survey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(OPTIONAL)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C6FA2AA-AA40-EAE1-4284-32A7A307F8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04429BD-578F-B16E-FC92-75B7FECB0328}"/>
              </a:ext>
            </a:extLst>
          </p:cNvPr>
          <p:cNvSpPr txBox="1"/>
          <p:nvPr/>
        </p:nvSpPr>
        <p:spPr>
          <a:xfrm>
            <a:off x="641697" y="2037540"/>
            <a:ext cx="619034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optional post-survey will </a:t>
            </a:r>
            <a:r>
              <a:rPr lang="en-GB" sz="18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ask questions </a:t>
            </a: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how you think and feel. </a:t>
            </a:r>
          </a:p>
          <a:p>
            <a:endParaRPr lang="en-GB" sz="1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have students visit the below website link:</a:t>
            </a:r>
            <a:b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00" b="1" u="sng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www.caper.com.au</a:t>
            </a:r>
            <a:br>
              <a:rPr lang="en-GB" sz="18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8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click on: </a:t>
            </a:r>
            <a:b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“HPE Module – Student Surveys Years 1-2”. </a:t>
            </a:r>
          </a:p>
          <a:p>
            <a:endParaRPr lang="en-GB" sz="1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is important that you answer the questions as </a:t>
            </a:r>
            <a:r>
              <a:rPr lang="en-GB" sz="18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honestly</a:t>
            </a: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possible as the information will be used to help understand the well-being of young people.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9A0AA7-F3AC-C501-8171-3453C8BCCCE4}"/>
              </a:ext>
            </a:extLst>
          </p:cNvPr>
          <p:cNvSpPr txBox="1"/>
          <p:nvPr/>
        </p:nvSpPr>
        <p:spPr>
          <a:xfrm>
            <a:off x="8216490" y="4344474"/>
            <a:ext cx="3288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This </a:t>
            </a:r>
            <a:r>
              <a:rPr lang="en-AU" sz="2400" b="1">
                <a:solidFill>
                  <a:srgbClr val="592C82"/>
                </a:solidFill>
                <a:latin typeface="Zona Pro" panose="02010503040002020004" pitchFamily="50" charset="0"/>
              </a:rPr>
              <a:t>pre-</a:t>
            </a:r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survey </a:t>
            </a:r>
            <a:r>
              <a:rPr lang="en-FR" sz="2400" b="1" dirty="0">
                <a:solidFill>
                  <a:srgbClr val="592C82"/>
                </a:solidFill>
                <a:latin typeface="Zona Pro" panose="02010503040002020004" pitchFamily="50" charset="0"/>
              </a:rPr>
              <a:t>will take a minimum of 15 minutes</a:t>
            </a:r>
          </a:p>
        </p:txBody>
      </p:sp>
      <p:pic>
        <p:nvPicPr>
          <p:cNvPr id="26" name="Picture 25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900940EC-09B3-D8ED-929B-9B4D7A5790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4776" y="1485117"/>
            <a:ext cx="2731476" cy="273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92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78A7-8047-2C07-7F4D-59651F976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9E41BE9-EB49-2096-5EF0-A68D833E02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00031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659143" imgH="8883289" progId="">
                  <p:embed/>
                </p:oleObj>
              </mc:Choice>
              <mc:Fallback>
                <p:oleObj r:id="rId2" imgW="15659143" imgH="8883289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E1D8547-9F19-C607-16B1-7DAB6FB30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C0795-63A8-1314-8D49-A46372C3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2A120-5398-5875-84FA-74F30C63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C8BFD-2A8E-4231-CE56-93706937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C16C679-F503-2A5E-B47B-51C08C8DDAEB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CB12665-C4E8-93EA-B51E-81D4B050877E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6BDACA9-C894-120B-F9A7-66F6B482149D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BAD2CD2-E13F-6A5C-3829-870A3588A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A250D6AF-0EC9-E5D2-A2ED-683AB64FB300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43785D3-AD70-7E6D-C7F4-D99467292B69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8306A8C-66BF-8D89-8363-2C4CC92CB737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60F750CA-4C69-74D2-ED77-E12E9A57CB2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02BE727A-5822-79B2-4661-BB7F4082F1D6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11FAB8AD-5D58-2984-FC6E-0975C58BB2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D6BDA98-6FB7-9117-4B59-231A225CE9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7697FD4-E40B-C18A-F464-A4348BCBEC1A}"/>
              </a:ext>
            </a:extLst>
          </p:cNvPr>
          <p:cNvSpPr txBox="1"/>
          <p:nvPr/>
        </p:nvSpPr>
        <p:spPr>
          <a:xfrm>
            <a:off x="8216490" y="4344474"/>
            <a:ext cx="3288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This </a:t>
            </a:r>
            <a:r>
              <a:rPr lang="en-AU" sz="2400" b="1">
                <a:solidFill>
                  <a:srgbClr val="592C82"/>
                </a:solidFill>
                <a:latin typeface="Zona Pro" panose="02010503040002020004" pitchFamily="50" charset="0"/>
              </a:rPr>
              <a:t>pre-</a:t>
            </a:r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survey </a:t>
            </a:r>
            <a:r>
              <a:rPr lang="en-FR" sz="2400" b="1" dirty="0">
                <a:solidFill>
                  <a:srgbClr val="592C82"/>
                </a:solidFill>
                <a:latin typeface="Zona Pro" panose="02010503040002020004" pitchFamily="50" charset="0"/>
              </a:rPr>
              <a:t>will take a minimum of 15 minutes</a:t>
            </a:r>
          </a:p>
        </p:txBody>
      </p:sp>
      <p:pic>
        <p:nvPicPr>
          <p:cNvPr id="23" name="Picture 22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76F80BE2-9008-8AA7-F58C-29F780EDF0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4776" y="1485117"/>
            <a:ext cx="2731476" cy="273147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120EF78-8D53-5951-153B-408811B1A270}"/>
              </a:ext>
            </a:extLst>
          </p:cNvPr>
          <p:cNvSpPr txBox="1"/>
          <p:nvPr/>
        </p:nvSpPr>
        <p:spPr>
          <a:xfrm>
            <a:off x="641697" y="2037540"/>
            <a:ext cx="619034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optional post-survey will </a:t>
            </a:r>
            <a:r>
              <a:rPr lang="en-GB" sz="18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ask questions </a:t>
            </a: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how the HPE program went. </a:t>
            </a:r>
          </a:p>
          <a:p>
            <a:endParaRPr lang="en-GB" sz="1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visit the below website link:</a:t>
            </a:r>
            <a:b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00" b="1" u="sng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www.caper.com.au</a:t>
            </a:r>
            <a:br>
              <a:rPr lang="en-GB" sz="18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8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click on: </a:t>
            </a:r>
            <a:b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“Teacher Implementation Index”. </a:t>
            </a:r>
          </a:p>
          <a:p>
            <a:endParaRPr lang="en-GB" sz="1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is important that you answer the questions as </a:t>
            </a:r>
            <a:r>
              <a:rPr lang="en-GB" sz="18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honestly</a:t>
            </a: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possible as the information will be used to help understand the well-being of young people.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6225C26-0196-B544-EDF6-9984CD447BA1}"/>
              </a:ext>
            </a:extLst>
          </p:cNvPr>
          <p:cNvCxnSpPr>
            <a:cxnSpLocks/>
          </p:cNvCxnSpPr>
          <p:nvPr/>
        </p:nvCxnSpPr>
        <p:spPr>
          <a:xfrm>
            <a:off x="736600" y="1596298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E8AD20-CAD6-04A8-99C6-29E07F376C27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Teacher Post-Survey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(OPTIONAL)</a:t>
            </a:r>
          </a:p>
        </p:txBody>
      </p:sp>
    </p:spTree>
    <p:extLst>
      <p:ext uri="{BB962C8B-B14F-4D97-AF65-F5344CB8AC3E}">
        <p14:creationId xmlns:p14="http://schemas.microsoft.com/office/powerpoint/2010/main" val="3681745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6F6AEC8-8A14-9571-91C4-C510094CB0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995292"/>
              </p:ext>
            </p:extLst>
          </p:nvPr>
        </p:nvGraphicFramePr>
        <p:xfrm>
          <a:off x="-45546" y="1365"/>
          <a:ext cx="12308542" cy="690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5659143" imgH="8883289" progId="">
                  <p:embed/>
                </p:oleObj>
              </mc:Choice>
              <mc:Fallback>
                <p:oleObj r:id="rId3" imgW="15659143" imgH="8883289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BD2479B5-2558-0D73-BB21-558A651C8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5546" y="1365"/>
                        <a:ext cx="12308542" cy="6907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10.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FBE30A8-5D60-BE46-71A0-1C977E75F9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60163" y="5509558"/>
            <a:ext cx="4172501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B6AC460-FBAB-C4B0-E1BC-F906E7CDF4A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163857C-6FD9-7AC2-2FCA-1454B526AF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12187" y="1065574"/>
            <a:ext cx="3756151" cy="484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C4D2C8C1-E4BF-49E5-9F4B-12A94E695765}"/>
</file>

<file path=customXml/itemProps2.xml><?xml version="1.0" encoding="utf-8"?>
<ds:datastoreItem xmlns:ds="http://schemas.openxmlformats.org/officeDocument/2006/customXml" ds:itemID="{3DB9F9D4-38AB-46D7-B7A1-1788EC6D3148}"/>
</file>

<file path=customXml/itemProps3.xml><?xml version="1.0" encoding="utf-8"?>
<ds:datastoreItem xmlns:ds="http://schemas.openxmlformats.org/officeDocument/2006/customXml" ds:itemID="{76226A12-6A6C-45FE-963E-A04A20C8EC1F}"/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393</Words>
  <Application>Microsoft Office PowerPoint</Application>
  <PresentationFormat>Widescreen</PresentationFormat>
  <Paragraphs>81</Paragraphs>
  <Slides>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Zona Pro</vt:lpstr>
      <vt:lpstr>Poppins</vt:lpstr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511</cp:revision>
  <dcterms:created xsi:type="dcterms:W3CDTF">2021-11-15T00:55:30Z</dcterms:created>
  <dcterms:modified xsi:type="dcterms:W3CDTF">2025-12-10T03:26:19Z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