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57" r:id="rId4"/>
    <p:sldId id="344" r:id="rId5"/>
    <p:sldId id="365" r:id="rId6"/>
    <p:sldId id="378" r:id="rId7"/>
    <p:sldId id="379" r:id="rId8"/>
    <p:sldId id="377" r:id="rId9"/>
    <p:sldId id="380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8EBEDC"/>
    <a:srgbClr val="9E7AB2"/>
    <a:srgbClr val="7030A0"/>
    <a:srgbClr val="C5D8F4"/>
    <a:srgbClr val="A589C1"/>
    <a:srgbClr val="DFC9EF"/>
    <a:srgbClr val="A779D1"/>
    <a:srgbClr val="F0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0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17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53660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8171D-A9F4-92D0-FF5E-7284F3910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7C0E5-2EAF-EAC4-9657-31007A7EA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4E87E0-ACA3-88DE-A3A3-B07194B4D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7EB90-A6F7-1A76-2FE4-A8C777434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59330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844ED-CFE9-3680-1DCA-B7ED2F930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01647-6BBC-EB5B-0CC3-36AD1E8D8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1C47E1-5405-DCDA-6F37-4A5ECEF1F1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FCDD6-372E-718F-8641-CA9E94378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70573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7261-49D3-C866-8B7F-3523CAA0F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5B3449-250C-E388-E340-ECFC1B504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6AEDEF-56ED-535A-4E13-C27563D0F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38E53-C1E2-C856-7658-BE000A3C3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29619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FF6A4-1A07-F9A6-3528-8A7237843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D092DB-B436-976C-C1D3-437B877D0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D2822B-E027-AC11-A22E-C3914825E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B8A80-C6E6-CA1D-1861-63DB5E58B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47574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42A42-942D-5E75-00DF-425AFB25D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DEC835-5010-3443-B2DA-6C3B94802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CAF50-BDA6-B6FE-CAE5-FF5C9D03C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0BB29-8E9A-B025-B21C-011EA1FB9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21509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7.png"/><Relationship Id="rId5" Type="http://schemas.openxmlformats.org/officeDocument/2006/relationships/image" Target="../media/image19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4.pn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42.pn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44.pn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47.svg"/><Relationship Id="rId4" Type="http://schemas.openxmlformats.org/officeDocument/2006/relationships/image" Target="../media/image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17.png"/><Relationship Id="rId5" Type="http://schemas.openxmlformats.org/officeDocument/2006/relationships/image" Target="../media/image19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90FFF78-9F48-47C2-9510-4A69574B1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3944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CAD9069-F273-16DA-6D5B-499E1C415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D09DCF5-8328-CB29-B7BB-9E2B4246F12A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93F62E-76DD-53FD-15B9-5586CD91213C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TextBox 17">
              <a:extLst>
                <a:ext uri="{FF2B5EF4-FFF2-40B4-BE49-F238E27FC236}">
                  <a16:creationId xmlns:a16="http://schemas.microsoft.com/office/drawing/2014/main" id="{B130EEC9-7813-7977-AAE1-6F1CFA743D2D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DFAAB2E7-946E-AE5D-FDB8-EFE83E3556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49261" y="4921428"/>
            <a:ext cx="3315556" cy="5938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01257"/>
            <a:ext cx="1552575" cy="523875"/>
            <a:chOff x="8652480" y="6218972"/>
            <a:chExt cx="1552575" cy="523875"/>
          </a:xfrm>
        </p:grpSpPr>
        <p:pic>
          <p:nvPicPr>
            <p:cNvPr id="13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4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B0EFB74A-7748-43B9-8846-48B52AB7E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E4C0E4-E626-4D64-9BDC-644612656308}"/>
              </a:ext>
            </a:extLst>
          </p:cNvPr>
          <p:cNvSpPr txBox="1"/>
          <p:nvPr/>
        </p:nvSpPr>
        <p:spPr>
          <a:xfrm>
            <a:off x="981075" y="4135572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0553F1E-596C-466E-A720-8BDB403868D6}"/>
              </a:ext>
            </a:extLst>
          </p:cNvPr>
          <p:cNvSpPr txBox="1"/>
          <p:nvPr/>
        </p:nvSpPr>
        <p:spPr>
          <a:xfrm>
            <a:off x="723660" y="507865"/>
            <a:ext cx="5715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600" b="1" dirty="0">
                <a:solidFill>
                  <a:srgbClr val="FFCC66"/>
                </a:solidFill>
                <a:latin typeface="Zona Pro" panose="02010503040002020004" pitchFamily="50" charset="0"/>
              </a:rPr>
              <a:t>Lesson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Exclusion &amp; Relationships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02400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7E6D4B4-0314-3C49-1E2D-38767591CF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DC8EA838-46FD-F474-C7F3-BDF11E049D24}"/>
              </a:ext>
            </a:extLst>
          </p:cNvPr>
          <p:cNvGrpSpPr/>
          <p:nvPr/>
        </p:nvGrpSpPr>
        <p:grpSpPr>
          <a:xfrm>
            <a:off x="7271607" y="1475170"/>
            <a:ext cx="4107966" cy="4536667"/>
            <a:chOff x="6505099" y="1257998"/>
            <a:chExt cx="4316116" cy="4766539"/>
          </a:xfrm>
        </p:grpSpPr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E45BBDCF-C4D9-34B5-5B65-ABBE117D1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674540" y="1257998"/>
              <a:ext cx="4146675" cy="4766539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FC5FA7D-31D6-F729-D870-2A898E1D4DEB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50632" y="-81522"/>
            <a:chExt cx="7773333" cy="71580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153250A-E66A-5752-60E8-EA24031C5906}"/>
                </a:ext>
              </a:extLst>
            </p:cNvPr>
            <p:cNvGrpSpPr/>
            <p:nvPr/>
          </p:nvGrpSpPr>
          <p:grpSpPr>
            <a:xfrm>
              <a:off x="-50632" y="-81522"/>
              <a:ext cx="7773333" cy="7158073"/>
              <a:chOff x="-50632" y="-81522"/>
              <a:chExt cx="7773333" cy="7158073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9F203EE9-8CA6-91BF-EE55-5840B7D208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10F6664-1B3F-BEFF-EC45-F9619EEACB6C}"/>
                  </a:ext>
                </a:extLst>
              </p:cNvPr>
              <p:cNvGrpSpPr/>
              <p:nvPr/>
            </p:nvGrpSpPr>
            <p:grpSpPr>
              <a:xfrm>
                <a:off x="-50632" y="-28522"/>
                <a:ext cx="7773333" cy="7105073"/>
                <a:chOff x="-50632" y="-28522"/>
                <a:chExt cx="7773333" cy="7105073"/>
              </a:xfrm>
            </p:grpSpPr>
            <p:sp>
              <p:nvSpPr>
                <p:cNvPr id="12" name="Rectangle 25">
                  <a:extLst>
                    <a:ext uri="{FF2B5EF4-FFF2-40B4-BE49-F238E27FC236}">
                      <a16:creationId xmlns:a16="http://schemas.microsoft.com/office/drawing/2014/main" id="{8C1791AA-0888-1EE4-B6E7-D7C824F002D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23157" y="-28522"/>
                  <a:ext cx="7745858" cy="7105073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  <a:gd name="connsiteX0" fmla="*/ 0 w 7190487"/>
                    <a:gd name="connsiteY0" fmla="*/ 98165 h 6880662"/>
                    <a:gd name="connsiteX1" fmla="*/ 7190487 w 7190487"/>
                    <a:gd name="connsiteY1" fmla="*/ 0 h 6880662"/>
                    <a:gd name="connsiteX2" fmla="*/ 5897663 w 7190487"/>
                    <a:gd name="connsiteY2" fmla="*/ 6814722 h 6880662"/>
                    <a:gd name="connsiteX3" fmla="*/ 53777 w 7190487"/>
                    <a:gd name="connsiteY3" fmla="*/ 6880662 h 6880662"/>
                    <a:gd name="connsiteX4" fmla="*/ 0 w 7190487"/>
                    <a:gd name="connsiteY4" fmla="*/ 98165 h 6880662"/>
                    <a:gd name="connsiteX0" fmla="*/ 4729 w 7136710"/>
                    <a:gd name="connsiteY0" fmla="*/ 0 h 6893392"/>
                    <a:gd name="connsiteX1" fmla="*/ 7136710 w 7136710"/>
                    <a:gd name="connsiteY1" fmla="*/ 12730 h 6893392"/>
                    <a:gd name="connsiteX2" fmla="*/ 5843886 w 7136710"/>
                    <a:gd name="connsiteY2" fmla="*/ 6827452 h 6893392"/>
                    <a:gd name="connsiteX3" fmla="*/ 0 w 7136710"/>
                    <a:gd name="connsiteY3" fmla="*/ 6893392 h 6893392"/>
                    <a:gd name="connsiteX4" fmla="*/ 4729 w 7136710"/>
                    <a:gd name="connsiteY4" fmla="*/ 0 h 6893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36710" h="6893392">
                      <a:moveTo>
                        <a:pt x="4729" y="0"/>
                      </a:moveTo>
                      <a:lnTo>
                        <a:pt x="7136710" y="12730"/>
                      </a:lnTo>
                      <a:lnTo>
                        <a:pt x="5843886" y="6827452"/>
                      </a:lnTo>
                      <a:lnTo>
                        <a:pt x="0" y="6893392"/>
                      </a:lnTo>
                      <a:cubicBezTo>
                        <a:pt x="1576" y="4595595"/>
                        <a:pt x="3153" y="2297797"/>
                        <a:pt x="4729" y="0"/>
                      </a:cubicBez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15" name="Graphic 14">
                  <a:extLst>
                    <a:ext uri="{FF2B5EF4-FFF2-40B4-BE49-F238E27FC236}">
                      <a16:creationId xmlns:a16="http://schemas.microsoft.com/office/drawing/2014/main" id="{0C301EA1-33E7-2A0E-183F-A79121FB81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8EC319CA-6D62-CCE0-5A9E-73980546B47B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707260" y="2007633"/>
                  <a:ext cx="6472906" cy="751559"/>
                  <a:chOff x="707260" y="2007633"/>
                  <a:chExt cx="6472906" cy="751559"/>
                </a:xfrm>
              </p:grpSpPr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399B9F-DCC1-E3A4-5164-38D31EFADDD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282138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72E67722-93E9-AF09-C0A3-F9044197B5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78C31C4-D66E-3508-99F1-B149F219023F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AE76B4-9080-8943-6F1D-927673F2FC2C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2690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Exclusion &amp; Relationships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B228B7-BC1F-8265-1C68-CA0288C17D45}"/>
              </a:ext>
            </a:extLst>
          </p:cNvPr>
          <p:cNvGrpSpPr/>
          <p:nvPr/>
        </p:nvGrpSpPr>
        <p:grpSpPr>
          <a:xfrm>
            <a:off x="743309" y="2982867"/>
            <a:ext cx="5912972" cy="3424841"/>
            <a:chOff x="770089" y="2747008"/>
            <a:chExt cx="6100822" cy="40113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65AEBF-8AFE-2939-CA2E-5FC9C4ACB6D8}"/>
                </a:ext>
              </a:extLst>
            </p:cNvPr>
            <p:cNvSpPr txBox="1">
              <a:spLocks/>
            </p:cNvSpPr>
            <p:nvPr/>
          </p:nvSpPr>
          <p:spPr>
            <a:xfrm>
              <a:off x="1407111" y="2774670"/>
              <a:ext cx="4476364" cy="674164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Build personal and social skills to make and strengthen friendships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8FDB2D-8A2A-1602-0B9A-DF1B8D37E1DB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3583767"/>
              <a:ext cx="5463801" cy="757012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success and challenges strengthen resilience and personal identity.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BAFAA55-32E6-4D0A-2B45-B767AC18B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79015" y="2804993"/>
              <a:ext cx="515457" cy="57840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BE3492A-B276-A7CF-7B9B-6AC0D5D47FEF}"/>
                </a:ext>
              </a:extLst>
            </p:cNvPr>
            <p:cNvSpPr txBox="1">
              <a:spLocks/>
            </p:cNvSpPr>
            <p:nvPr/>
          </p:nvSpPr>
          <p:spPr>
            <a:xfrm>
              <a:off x="809329" y="2747008"/>
              <a:ext cx="522515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CDA82DC4-3E33-1636-F24D-FA324B380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70089" y="3686944"/>
              <a:ext cx="515457" cy="57840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7B7657-9F54-033C-1507-94F1DF952C28}"/>
                </a:ext>
              </a:extLst>
            </p:cNvPr>
            <p:cNvSpPr txBox="1">
              <a:spLocks/>
            </p:cNvSpPr>
            <p:nvPr/>
          </p:nvSpPr>
          <p:spPr>
            <a:xfrm>
              <a:off x="793426" y="3623206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5FD19E7-013E-D483-A82B-EA03F6B359E2}"/>
                </a:ext>
              </a:extLst>
            </p:cNvPr>
            <p:cNvSpPr txBox="1">
              <a:spLocks/>
            </p:cNvSpPr>
            <p:nvPr/>
          </p:nvSpPr>
          <p:spPr>
            <a:xfrm>
              <a:off x="1416037" y="4564274"/>
              <a:ext cx="4878903" cy="757012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Build on abilities and achievements using feedback and self-assessment.</a:t>
              </a: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AA60CBF6-5E25-ACC5-3A38-0560790A3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79016" y="4639814"/>
              <a:ext cx="515457" cy="578409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0F975A-D400-870C-9ED0-65CB9B9CE26A}"/>
                </a:ext>
              </a:extLst>
            </p:cNvPr>
            <p:cNvSpPr txBox="1">
              <a:spLocks/>
            </p:cNvSpPr>
            <p:nvPr/>
          </p:nvSpPr>
          <p:spPr>
            <a:xfrm>
              <a:off x="789250" y="4576145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D9394A2-66A9-50B0-095B-7FF306E39284}"/>
                </a:ext>
              </a:extLst>
            </p:cNvPr>
            <p:cNvSpPr txBox="1">
              <a:spLocks/>
            </p:cNvSpPr>
            <p:nvPr/>
          </p:nvSpPr>
          <p:spPr>
            <a:xfrm>
              <a:off x="1423297" y="5494048"/>
              <a:ext cx="4569036" cy="963092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Discuss the importance of other people’s needs, emotions, cultures, and backgrounds.</a:t>
              </a:r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2A8082AA-6501-1061-CEE2-C02B02D6B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86275" y="5579612"/>
              <a:ext cx="515457" cy="578409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D9A1E4-604A-AAAE-95AE-A7A91990E3AD}"/>
                </a:ext>
              </a:extLst>
            </p:cNvPr>
            <p:cNvSpPr txBox="1">
              <a:spLocks/>
            </p:cNvSpPr>
            <p:nvPr/>
          </p:nvSpPr>
          <p:spPr>
            <a:xfrm>
              <a:off x="788645" y="5496652"/>
              <a:ext cx="564177" cy="126168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4.</a:t>
              </a:r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69D67DD-433E-4195-B3B5-94EFCBFE2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6966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30815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in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Lesson 1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lesson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exclusion </a:t>
            </a:r>
            <a:r>
              <a:rPr lang="en-GB" sz="2000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relationships.</a:t>
            </a:r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Note: On first watch, focus on the “Peep” characters.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A6B72F4-FFAE-E233-A1BB-8CAB1A527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97875" y="1166812"/>
            <a:ext cx="3057525" cy="45243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857EBF1-8ACD-1C17-1126-2D85D0C9EC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55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18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280822" y="6310283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DD52B9-DBA4-849C-0AAB-CC69E8298AD4}"/>
              </a:ext>
            </a:extLst>
          </p:cNvPr>
          <p:cNvSpPr txBox="1"/>
          <p:nvPr/>
        </p:nvSpPr>
        <p:spPr>
          <a:xfrm>
            <a:off x="1046514" y="119575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2" name="ShyFriend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E2AA543A-2643-6080-F8FD-ACB85531A0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9917" y="684322"/>
            <a:ext cx="9929027" cy="55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A2023-3EF5-FA31-A6B8-87BBF1995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2267035-8789-DD77-6FC4-681B07835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B20277C-34EA-7D76-08AA-7227E38D5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39F16-AC25-4685-637D-F93F5AD64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2FFD6-F024-0EDF-2FC8-74D355DA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048B0-5923-9F50-17AB-520DD6FC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423CB52-5AAA-1D7E-6836-F8884A5FA1D5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937895E-4667-F2DB-2B93-40C41E268B3B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1217CD39-6682-71E1-19AD-830895BDA8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482E70-D347-E73F-2A8D-A955F760CEE7}"/>
              </a:ext>
            </a:extLst>
          </p:cNvPr>
          <p:cNvSpPr txBox="1"/>
          <p:nvPr/>
        </p:nvSpPr>
        <p:spPr>
          <a:xfrm>
            <a:off x="628815" y="1545498"/>
            <a:ext cx="6168096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Now, watch it again and focus on the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’.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is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happening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in the animation? 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did the Peeps experience?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Plot the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story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on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white board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 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pPr>
              <a:lnSpc>
                <a:spcPts val="2200"/>
              </a:lnSpc>
            </a:pP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Peeps storyboard: </a:t>
            </a:r>
            <a:b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happened at the beginning, middle,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and end?</a:t>
            </a:r>
          </a:p>
          <a:p>
            <a:pPr>
              <a:lnSpc>
                <a:spcPts val="2200"/>
              </a:lnSpc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Feels storyboard: </a:t>
            </a:r>
            <a:b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happened at the beginning,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middle, and end?</a:t>
            </a: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2200"/>
              </a:lnSpc>
            </a:pP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BB7ACE9-62DD-9F10-47F0-ADD58676C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02CC8C-6CD0-6CB9-D445-93E971CBE26D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3DBE45-B77B-2438-33D1-E9D2D845F06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2F635D29-C76A-E048-59C0-02A56C8B99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C9AAFF2-FB96-BCF4-E78A-01122BCE7F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20538" y="1536314"/>
            <a:ext cx="3739307" cy="411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53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36F64-D252-CEF1-1E0A-B632C780F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333835E0-D4C6-C18A-A10F-184916496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615BB6A-9CA7-C37A-48E0-B14F75D0B0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B4A03-BAE4-1957-7DBC-A0310F7BD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2197F-BA36-40C8-BE9E-1D4E716E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B060E-FBE2-6E7C-C289-0555CB9D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01A9A21C-99CB-725F-FA8F-4E90024A6057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8559292B-D72D-4F93-DE8A-9BFA077777FF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18DE5F7-8080-B25B-6BEE-01F6FA9EB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6AB3F2F-3FB9-7F8E-3220-EE24ACF9450E}"/>
              </a:ext>
            </a:extLst>
          </p:cNvPr>
          <p:cNvSpPr txBox="1"/>
          <p:nvPr/>
        </p:nvSpPr>
        <p:spPr>
          <a:xfrm>
            <a:off x="628814" y="1545498"/>
            <a:ext cx="674988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Next we’re going to start a </a:t>
            </a:r>
            <a:r>
              <a:rPr lang="en-AU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Speech Bubble activity. </a:t>
            </a:r>
          </a:p>
          <a:p>
            <a:pPr>
              <a:spcBef>
                <a:spcPts val="600"/>
              </a:spcBef>
            </a:pPr>
            <a:endParaRPr lang="en-AU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First, using both drawings and words, </a:t>
            </a:r>
            <a:b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depict when you:</a:t>
            </a:r>
            <a:b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AU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Felt shy</a:t>
            </a:r>
          </a:p>
          <a:p>
            <a:pPr>
              <a:spcBef>
                <a:spcPts val="600"/>
              </a:spcBef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Lacked confidence</a:t>
            </a:r>
          </a:p>
          <a:p>
            <a:pPr>
              <a:spcBef>
                <a:spcPts val="600"/>
              </a:spcBef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Felt unsure of what to say in a social group</a:t>
            </a:r>
          </a:p>
          <a:p>
            <a:pPr>
              <a:spcBef>
                <a:spcPts val="600"/>
              </a:spcBef>
            </a:pPr>
            <a:endParaRPr lang="en-AU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600"/>
              </a:spcBef>
            </a:pP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After, work in small groups or pairs. </a:t>
            </a:r>
            <a:b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big </a:t>
            </a:r>
            <a:r>
              <a:rPr lang="en-AU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speech bubbles</a:t>
            </a:r>
            <a:r>
              <a:rPr lang="en-AU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write out ways </a:t>
            </a:r>
            <a:b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can </a:t>
            </a:r>
            <a:r>
              <a:rPr lang="en-AU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start a conversation</a:t>
            </a:r>
            <a:r>
              <a:rPr lang="en-AU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6FA043-495C-71D6-D5FE-F4EB374F15A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Speech Bubble Activity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E3AAAA-5A9E-B680-2E90-B898ADC6F50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D1C0D991-79E7-EC66-4960-35B03EAB84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D467D0E-7EC8-AE3D-CB9F-5D0B15F0FA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969194">
            <a:off x="7924584" y="1520642"/>
            <a:ext cx="2442657" cy="156837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6877055-861E-FC8E-FD35-92F34CF299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863766">
            <a:off x="9492512" y="2998229"/>
            <a:ext cx="2442657" cy="148828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EC231BA-CE42-654F-65BA-E82557338C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861329">
            <a:off x="7971839" y="4507282"/>
            <a:ext cx="2442657" cy="156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94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2D37D-F5C1-C662-D290-1F724DE9B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D4F33D-A691-6196-BCBE-04B017AF3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B0C42AB-B8B5-C2FF-FF1A-7F0D5BF07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33B43-4A28-60BD-B071-4C495283C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23611-1E3E-3CBD-576C-43D49930B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CD561-BC69-3D82-8F26-45DF6BBF3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724E77DC-2FBB-D1DA-2084-A58B933AE8E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D5ACE549-DFE6-04FA-4A59-7D5395E4BB7D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D0D1D20-6512-5DE0-0613-38308D8B5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0F2B4D8-278A-A038-5F6E-9B86F74EB45B}"/>
              </a:ext>
            </a:extLst>
          </p:cNvPr>
          <p:cNvSpPr txBox="1"/>
          <p:nvPr/>
        </p:nvSpPr>
        <p:spPr>
          <a:xfrm>
            <a:off x="628814" y="1545498"/>
            <a:ext cx="65020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Next, your teacher will find a partner for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each student.</a:t>
            </a: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Share and compare your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speech bubbles.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If your partner shares speech bubble that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didn’t have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, add this to your own speech bubble list.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Stick your speech bubbles in your book or diary.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59E7A6-0EC5-84CB-DD39-F92CE27B4C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5FCBE5-1DBB-CBDF-BF8E-56EF64509B80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7D59CF-3C17-0E65-2EC2-2B549A0EDC3C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A7A63C17-BAAF-560B-C275-98250DD0B2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FE2DEB8-6CFE-61FB-6878-8024A8127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04260" y="1545498"/>
            <a:ext cx="4322103" cy="40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75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1E41C-20EE-D59E-9221-5A06D3B29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A554048F-5042-289E-EE9F-8F21ED6A9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2297CEB4-A693-B617-25EC-10C2DE736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8B5F4-079D-1378-16D7-016A6393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2F74E-929D-E038-C6F2-44F6A6A8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31EA6-A175-C680-E48C-894090C79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7C97A8DC-458B-1830-18B2-AFDA803FBA68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7CD3980F-92A4-4923-B808-358ACE6E3121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4043F6E-D230-D780-CEEF-A828FE0EF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3A0144A-28D9-851B-61F9-BA7EEDBC52D5}"/>
              </a:ext>
            </a:extLst>
          </p:cNvPr>
          <p:cNvSpPr txBox="1"/>
          <p:nvPr/>
        </p:nvSpPr>
        <p:spPr>
          <a:xfrm>
            <a:off x="603413" y="1545498"/>
            <a:ext cx="65391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As a group, create an ‘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Ideas Board’.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List the personal and social skills that you use now or can use in the future to: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Start a Friendship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Keep a Friendship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Strengthen a Friendship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Some examples are:</a:t>
            </a:r>
            <a:b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endParaRPr lang="en-US" sz="2000" b="1" dirty="0">
              <a:solidFill>
                <a:srgbClr val="FFCC66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Listen                                Show that you care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Share                                Be patient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Cooperate                       Be positive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Use manners                  Ask politely for help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DD47F659-FE39-8712-151E-70EFBBCFC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5918" y="5316571"/>
            <a:ext cx="3507264" cy="4788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38B0F9-118C-DCD2-123A-5700B9FA2915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Ideas Board</a:t>
            </a:r>
          </a:p>
          <a:p>
            <a:endParaRPr lang="en-AU" sz="2800" b="1" dirty="0">
              <a:solidFill>
                <a:srgbClr val="FFCC66"/>
              </a:solidFill>
              <a:latin typeface="Zona Pro" panose="02010503040002020004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AA2A41-175E-9D4E-7147-92AAEFC843E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3CEEB6A1-5FA0-B64F-7291-AEF9213328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297D9D7-C194-1A7B-615B-AD2EE7CD78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11308" y="2194764"/>
            <a:ext cx="4256033" cy="336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91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46A8E-E571-F3C0-05B3-5F2197476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4049340-09AB-2995-E3A4-E4CAB90A0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A37C677-5E43-0D61-42F4-581EA809A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BC548-DD06-92CC-855A-6B2EABDB7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D1562-6FBC-C4A9-4ADF-54B95A899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5CCA2-8A1D-5D9F-F7E6-5BE2C19C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130EAB90-9806-CA37-C7EE-13D5F8F81774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7865D3B7-E8CC-C269-0424-37164E0EF1CA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BA526D22-3410-539C-82AC-FABEC7A0C2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2893D6-3D5D-B54D-F848-2F810921E1C1}"/>
              </a:ext>
            </a:extLst>
          </p:cNvPr>
          <p:cNvSpPr txBox="1"/>
          <p:nvPr/>
        </p:nvSpPr>
        <p:spPr>
          <a:xfrm>
            <a:off x="603413" y="1545498"/>
            <a:ext cx="62286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OPTIONAL:</a:t>
            </a:r>
            <a:br>
              <a:rPr lang="en-GB" sz="2000" b="1" dirty="0">
                <a:solidFill>
                  <a:schemeClr val="bg1"/>
                </a:solidFill>
                <a:latin typeface="Poppins"/>
                <a:cs typeface="Poppins"/>
              </a:rPr>
            </a:br>
            <a:br>
              <a:rPr lang="en-GB" sz="2000" b="1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The class could make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hanging mobile 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or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colourful collage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of ‘Speech Bubbles’ to display in the class, to help everyone to learn and remember these helpful phrases.  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ED0AAA-C23B-301F-694E-DFD3704ECEC3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 Art Activity</a:t>
            </a:r>
          </a:p>
          <a:p>
            <a:endParaRPr lang="en-AU" sz="2800" b="1" dirty="0">
              <a:solidFill>
                <a:srgbClr val="FFCC66"/>
              </a:solidFill>
              <a:latin typeface="Zona Pro" panose="02010503040002020004" pitchFamily="50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4CD0FE-437C-AB7A-0938-00E6CC6996A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01523E16-4AAD-6B16-BC22-7E3F651BA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F2DE718-4837-8705-ECAB-E75421E53F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78800" y="1067635"/>
            <a:ext cx="3517252" cy="477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811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8579454-8725-4E41-BD20-3A892BBD4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790"/>
            <a:ext cx="12192000" cy="6991932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2.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C4B094F-E5B2-7A81-854D-E7951C91DA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74540" y="1257998"/>
            <a:ext cx="4146675" cy="476653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356266F-E813-9E41-6E76-F0D35CDAE6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4477F46E-9BC1-407B-8EA7-2A9185830BE2}"/>
</file>

<file path=customXml/itemProps2.xml><?xml version="1.0" encoding="utf-8"?>
<ds:datastoreItem xmlns:ds="http://schemas.openxmlformats.org/officeDocument/2006/customXml" ds:itemID="{3EF76321-6B09-4A4E-A695-0B82C1CB1638}"/>
</file>

<file path=customXml/itemProps3.xml><?xml version="1.0" encoding="utf-8"?>
<ds:datastoreItem xmlns:ds="http://schemas.openxmlformats.org/officeDocument/2006/customXml" ds:itemID="{9E2FE7A0-4E43-4D3D-A8B7-31DBF54D301A}"/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534</Words>
  <Application>Microsoft Office PowerPoint</Application>
  <PresentationFormat>Widescreen</PresentationFormat>
  <Paragraphs>113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461</cp:revision>
  <dcterms:created xsi:type="dcterms:W3CDTF">2021-11-15T00:55:30Z</dcterms:created>
  <dcterms:modified xsi:type="dcterms:W3CDTF">2025-12-10T03:35:20Z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