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3"/>
  </p:notesMasterIdLst>
  <p:sldIdLst>
    <p:sldId id="341" r:id="rId2"/>
    <p:sldId id="320" r:id="rId3"/>
    <p:sldId id="321" r:id="rId4"/>
    <p:sldId id="344" r:id="rId5"/>
    <p:sldId id="357" r:id="rId6"/>
    <p:sldId id="369" r:id="rId7"/>
    <p:sldId id="370" r:id="rId8"/>
    <p:sldId id="371" r:id="rId9"/>
    <p:sldId id="373" r:id="rId10"/>
    <p:sldId id="372" r:id="rId11"/>
    <p:sldId id="343" r:id="rId12"/>
  </p:sldIdLst>
  <p:sldSz cx="12192000" cy="6858000"/>
  <p:notesSz cx="6858000" cy="9144000"/>
  <p:embeddedFontLst>
    <p:embeddedFont>
      <p:font typeface="Poppins" panose="00000500000000000000" pitchFamily="2" charset="0"/>
      <p:regular r:id="rId14"/>
      <p:bold r:id="rId15"/>
      <p:italic r:id="rId16"/>
      <p:boldItalic r:id="rId17"/>
    </p:embeddedFont>
    <p:embeddedFont>
      <p:font typeface="Zona Pro" panose="02010503040002020004" pitchFamily="50" charset="0"/>
      <p:regular r:id="rId18"/>
      <p:bold r:id="rId19"/>
      <p:italic r:id="rId20"/>
      <p:boldItalic r:id="rId21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0E8F8"/>
    <a:srgbClr val="592C82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57256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36D0F-1DDC-1268-DA5C-6E644939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9C91CB-C667-B4A8-9905-A64BE5A2F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B6CA5-A5B1-A32C-38E5-1C0E37F0E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0A9FC-38A5-0810-0DBE-687295589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48229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5FEF6-8FCF-435D-25C6-910205EA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33F947-7053-E426-70DE-69D3DB4DE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27588A-0B89-8627-4271-AF765EDBE5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A9473-D4D9-432C-3EEE-E2119162A7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25493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79012-3E49-20DC-72D6-BD6EE445E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5ED73-B2BE-C9F7-CE95-3FC2B8B5A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99F722-8F4F-4843-A010-D64C534D3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88498-ACEA-9887-A563-E9CE987E6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9527408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E9651-373F-B32C-0BFC-48E3BE96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CF34D-B832-810F-348C-7B12579AF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1A7ECD-364C-7FD0-C851-6329CB979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BAE0B-A02E-99E1-2E10-4885B946E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1402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DA9B5-5C6F-2178-B4D3-8518F80EB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43185-9B5F-8FCE-8C3E-EE67A5FCA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FFADC-06B4-042E-B9E9-8EEECDC28F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AB359-233D-1620-4BE0-20B5BA1B5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46500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35.svg"/><Relationship Id="rId4" Type="http://schemas.openxmlformats.org/officeDocument/2006/relationships/image" Target="../media/image1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36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38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40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42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44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2703521D-F393-4FC4-B079-FA13CAD60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4F750C5E-9B58-5AFC-4FB8-C3AC600964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6C6775E-8F41-8721-E0C1-A4E83E1B806A}"/>
              </a:ext>
            </a:extLst>
          </p:cNvPr>
          <p:cNvGrpSpPr/>
          <p:nvPr/>
        </p:nvGrpSpPr>
        <p:grpSpPr>
          <a:xfrm>
            <a:off x="-17930" y="6070831"/>
            <a:ext cx="12209930" cy="814821"/>
            <a:chOff x="-17930" y="6070831"/>
            <a:chExt cx="12209930" cy="81482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18D950A-7C1C-1A95-A35B-B51472DCF5E3}"/>
                </a:ext>
              </a:extLst>
            </p:cNvPr>
            <p:cNvSpPr/>
            <p:nvPr/>
          </p:nvSpPr>
          <p:spPr>
            <a:xfrm>
              <a:off x="-17930" y="6070831"/>
              <a:ext cx="12209930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TextBox 17">
              <a:extLst>
                <a:ext uri="{FF2B5EF4-FFF2-40B4-BE49-F238E27FC236}">
                  <a16:creationId xmlns:a16="http://schemas.microsoft.com/office/drawing/2014/main" id="{7FCE406A-6ADC-3CA9-E0A2-CA98581645A5}"/>
                </a:ext>
              </a:extLst>
            </p:cNvPr>
            <p:cNvSpPr txBox="1"/>
            <p:nvPr/>
          </p:nvSpPr>
          <p:spPr>
            <a:xfrm>
              <a:off x="238334" y="6116947"/>
              <a:ext cx="422362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Professor Shane Pill (PhD)    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Professor Phillip Slee (PhD)     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Associate Professor Deb Agnew (PhD)</a:t>
              </a:r>
              <a:r>
                <a: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  </a:t>
              </a: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Dr Amy Wright (PhD) </a:t>
              </a:r>
              <a:endPara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>
                <a:lnSpc>
                  <a:spcPts val="1600"/>
                </a:lnSpc>
              </a:pPr>
              <a:r>
                <a:rPr lang="en-FR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Jessica Skuza (Research Assistant)</a:t>
              </a:r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D37E5F6F-9A5C-7937-A2A1-C15FE10776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13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4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786FFB19-1279-441F-A3D7-0E1949B3A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AC3A4-2F4F-D446-95C4-18B88C26A042}"/>
              </a:ext>
            </a:extLst>
          </p:cNvPr>
          <p:cNvSpPr txBox="1"/>
          <p:nvPr/>
        </p:nvSpPr>
        <p:spPr>
          <a:xfrm>
            <a:off x="1551310" y="3679948"/>
            <a:ext cx="4435114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Build social skills to make and strengthen relationships.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02A857-9C70-4DEE-9DE2-6CF53DF7367C}"/>
              </a:ext>
            </a:extLst>
          </p:cNvPr>
          <p:cNvSpPr txBox="1"/>
          <p:nvPr/>
        </p:nvSpPr>
        <p:spPr>
          <a:xfrm>
            <a:off x="1551310" y="4526820"/>
            <a:ext cx="5153141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success and challenges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strengthen resilience. Learn how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build up personal abilities.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6EAD478-22D3-4E50-9BF7-EB5D090F1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260" y="3723737"/>
            <a:ext cx="686861" cy="57840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231F65D0-F491-4FAE-B8CA-8B3A2D764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333" y="4676894"/>
            <a:ext cx="686861" cy="57840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4E90B9D-D77B-4013-9B9A-591A8518D948}"/>
              </a:ext>
            </a:extLst>
          </p:cNvPr>
          <p:cNvSpPr txBox="1"/>
          <p:nvPr/>
        </p:nvSpPr>
        <p:spPr>
          <a:xfrm>
            <a:off x="830357" y="3708257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FB7237-58FD-454A-86B5-F86C1442BC64}"/>
              </a:ext>
            </a:extLst>
          </p:cNvPr>
          <p:cNvSpPr txBox="1"/>
          <p:nvPr/>
        </p:nvSpPr>
        <p:spPr>
          <a:xfrm>
            <a:off x="798729" y="4640787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2.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79605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9F7F70D-B89D-4C4D-AF8F-22181FEE43D1}"/>
              </a:ext>
            </a:extLst>
          </p:cNvPr>
          <p:cNvSpPr txBox="1"/>
          <p:nvPr/>
        </p:nvSpPr>
        <p:spPr>
          <a:xfrm>
            <a:off x="1532325" y="5559155"/>
            <a:ext cx="424899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 the importance of other people, their needs, emotions,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more. 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959B55D-3BFF-44E3-9A98-DB795F014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393" y="5619173"/>
            <a:ext cx="686861" cy="57840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447A67-2ADE-4BB4-BDA8-09A2C8FC7D6F}"/>
              </a:ext>
            </a:extLst>
          </p:cNvPr>
          <p:cNvSpPr txBox="1"/>
          <p:nvPr/>
        </p:nvSpPr>
        <p:spPr>
          <a:xfrm>
            <a:off x="753990" y="5603696"/>
            <a:ext cx="665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3.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378D3C4-D68D-6150-88B6-781D0DF9E2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10A2233-075B-53BD-9942-431E1CFFB2D0}"/>
              </a:ext>
            </a:extLst>
          </p:cNvPr>
          <p:cNvGrpSpPr/>
          <p:nvPr/>
        </p:nvGrpSpPr>
        <p:grpSpPr>
          <a:xfrm>
            <a:off x="-94690" y="-149364"/>
            <a:ext cx="7804225" cy="7131819"/>
            <a:chOff x="-81525" y="-81522"/>
            <a:chExt cx="7804225" cy="713181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9906EE-6E4D-56A5-9C5F-F18B8DA5F524}"/>
                </a:ext>
              </a:extLst>
            </p:cNvPr>
            <p:cNvGrpSpPr/>
            <p:nvPr/>
          </p:nvGrpSpPr>
          <p:grpSpPr>
            <a:xfrm>
              <a:off x="-81525" y="-81522"/>
              <a:ext cx="7804225" cy="7131819"/>
              <a:chOff x="-81525" y="-81522"/>
              <a:chExt cx="7804225" cy="7131819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5DA64150-DFAB-151E-9D44-81B50F6BE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DC2F81A-0BD4-FBED-4A64-FD7A3838EA86}"/>
                  </a:ext>
                </a:extLst>
              </p:cNvPr>
              <p:cNvGrpSpPr/>
              <p:nvPr/>
            </p:nvGrpSpPr>
            <p:grpSpPr>
              <a:xfrm>
                <a:off x="-81525" y="-2700"/>
                <a:ext cx="7804225" cy="7052997"/>
                <a:chOff x="-81525" y="-2700"/>
                <a:chExt cx="7804225" cy="7052997"/>
              </a:xfrm>
            </p:grpSpPr>
            <p:sp>
              <p:nvSpPr>
                <p:cNvPr id="11" name="Rectangle 25">
                  <a:extLst>
                    <a:ext uri="{FF2B5EF4-FFF2-40B4-BE49-F238E27FC236}">
                      <a16:creationId xmlns:a16="http://schemas.microsoft.com/office/drawing/2014/main" id="{3E304ECF-0E24-3E42-C6AA-8B7F2BD22A6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81525" y="-2700"/>
                  <a:ext cx="7804225" cy="7028452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0487" h="6819054">
                      <a:moveTo>
                        <a:pt x="0" y="36557"/>
                      </a:moveTo>
                      <a:lnTo>
                        <a:pt x="7190487" y="0"/>
                      </a:lnTo>
                      <a:lnTo>
                        <a:pt x="5897663" y="6753114"/>
                      </a:lnTo>
                      <a:lnTo>
                        <a:pt x="53777" y="6819054"/>
                      </a:lnTo>
                      <a:lnTo>
                        <a:pt x="0" y="36557"/>
                      </a:ln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15" name="Graphic 14">
                  <a:extLst>
                    <a:ext uri="{FF2B5EF4-FFF2-40B4-BE49-F238E27FC236}">
                      <a16:creationId xmlns:a16="http://schemas.microsoft.com/office/drawing/2014/main" id="{C2FE8543-66E4-ABDD-157F-CF5CDB1C49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4E53E73-943F-8905-EFDD-FF3EBAF451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2427" y="2007633"/>
                  <a:ext cx="5552443" cy="0"/>
                </a:xfrm>
                <a:prstGeom prst="line">
                  <a:avLst/>
                </a:prstGeom>
                <a:ln w="38100">
                  <a:solidFill>
                    <a:srgbClr val="A779D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93AC0C4-D2B9-3B1F-7E4B-58F539F2214B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0B5048-10E6-49F2-E40B-3B57020EB00A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Exclusion &amp; Relationships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1C73C6C-7EA0-A7D8-EFB0-26EA58E6615D}"/>
              </a:ext>
            </a:extLst>
          </p:cNvPr>
          <p:cNvGrpSpPr/>
          <p:nvPr/>
        </p:nvGrpSpPr>
        <p:grpSpPr>
          <a:xfrm>
            <a:off x="7299353" y="1149326"/>
            <a:ext cx="4046539" cy="4883216"/>
            <a:chOff x="6746399" y="743609"/>
            <a:chExt cx="4335614" cy="523206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746399" y="5496858"/>
              <a:ext cx="4172501" cy="478812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D823A7F9-064E-659D-8F9E-2D3A72F3C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162800" y="743609"/>
              <a:ext cx="3919213" cy="515167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6418DF1-D940-F7E3-B442-305BD7B285D9}"/>
              </a:ext>
            </a:extLst>
          </p:cNvPr>
          <p:cNvGrpSpPr/>
          <p:nvPr/>
        </p:nvGrpSpPr>
        <p:grpSpPr>
          <a:xfrm>
            <a:off x="743309" y="2982867"/>
            <a:ext cx="5912972" cy="3424841"/>
            <a:chOff x="770089" y="2747008"/>
            <a:chExt cx="6100822" cy="401133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D11336-A8BA-ABC5-C407-AA168409ECA6}"/>
                </a:ext>
              </a:extLst>
            </p:cNvPr>
            <p:cNvSpPr txBox="1">
              <a:spLocks/>
            </p:cNvSpPr>
            <p:nvPr/>
          </p:nvSpPr>
          <p:spPr>
            <a:xfrm>
              <a:off x="1407111" y="2774670"/>
              <a:ext cx="4476364" cy="674164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Build personal and social skills to make and strengthen friendships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19BCEAE-AFE6-3D83-F032-B91A83327111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3583767"/>
              <a:ext cx="5463801" cy="75701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success and challenges strengthen resilience and personal identity.</a:t>
              </a:r>
            </a:p>
          </p:txBody>
        </p:sp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E6231775-C7C0-407F-CAF0-83C7CA02F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5" y="2804993"/>
              <a:ext cx="515457" cy="57840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434BA1-C597-1DCA-C640-D960761D8FB2}"/>
                </a:ext>
              </a:extLst>
            </p:cNvPr>
            <p:cNvSpPr txBox="1">
              <a:spLocks/>
            </p:cNvSpPr>
            <p:nvPr/>
          </p:nvSpPr>
          <p:spPr>
            <a:xfrm>
              <a:off x="809329" y="2747008"/>
              <a:ext cx="522515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2E40514E-FAF5-A6F5-F2D9-92C1879DA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0089" y="3686944"/>
              <a:ext cx="515457" cy="578409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ABE78D-7A07-D967-9C25-FF050BB5F16D}"/>
                </a:ext>
              </a:extLst>
            </p:cNvPr>
            <p:cNvSpPr txBox="1">
              <a:spLocks/>
            </p:cNvSpPr>
            <p:nvPr/>
          </p:nvSpPr>
          <p:spPr>
            <a:xfrm>
              <a:off x="793426" y="3623206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23DA992-A51B-140D-4F60-EE086699EAD4}"/>
                </a:ext>
              </a:extLst>
            </p:cNvPr>
            <p:cNvSpPr txBox="1">
              <a:spLocks/>
            </p:cNvSpPr>
            <p:nvPr/>
          </p:nvSpPr>
          <p:spPr>
            <a:xfrm>
              <a:off x="1416037" y="4564274"/>
              <a:ext cx="4878903" cy="75701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Build on abilities and achievements using feedback and self-assessment.</a:t>
              </a: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2C173C2F-65E6-49E4-2A7D-032949D7C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6" y="4639814"/>
              <a:ext cx="515457" cy="578409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4D77760-9BC0-B92E-A66A-2BB4F31E2121}"/>
                </a:ext>
              </a:extLst>
            </p:cNvPr>
            <p:cNvSpPr txBox="1">
              <a:spLocks/>
            </p:cNvSpPr>
            <p:nvPr/>
          </p:nvSpPr>
          <p:spPr>
            <a:xfrm>
              <a:off x="789250" y="4576145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B92D10D-37C7-F212-61A1-FBD4E4403F75}"/>
                </a:ext>
              </a:extLst>
            </p:cNvPr>
            <p:cNvSpPr txBox="1">
              <a:spLocks/>
            </p:cNvSpPr>
            <p:nvPr/>
          </p:nvSpPr>
          <p:spPr>
            <a:xfrm>
              <a:off x="1423297" y="5494048"/>
              <a:ext cx="4569036" cy="963092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Discuss the importance of other people’s needs, emotions, cultures, and backgrounds.</a:t>
              </a: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849815B2-D4D5-0795-FCF3-91062663E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6275" y="5579612"/>
              <a:ext cx="515457" cy="578409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42AA19B-44DF-0D5D-6156-816C45DCD2E8}"/>
                </a:ext>
              </a:extLst>
            </p:cNvPr>
            <p:cNvSpPr txBox="1">
              <a:spLocks/>
            </p:cNvSpPr>
            <p:nvPr/>
          </p:nvSpPr>
          <p:spPr>
            <a:xfrm>
              <a:off x="788645" y="5496652"/>
              <a:ext cx="564177" cy="126168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4.</a:t>
              </a:r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.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2404945-1437-FEC9-CC90-8509D34655FA}"/>
              </a:ext>
            </a:extLst>
          </p:cNvPr>
          <p:cNvSpPr txBox="1">
            <a:spLocks/>
          </p:cNvSpPr>
          <p:nvPr/>
        </p:nvSpPr>
        <p:spPr>
          <a:xfrm>
            <a:off x="694095" y="2214296"/>
            <a:ext cx="64729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C86C29F-2AE3-4445-93FA-1BC6D81F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exclusion and relationships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 Note: On your first watch, focus on the ‘Peeps’ characters.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75C7729-5DEB-44C6-BAC7-C98D4501DD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9737" y="1430236"/>
            <a:ext cx="2770078" cy="4100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E08051-D52D-6E5C-D09F-C20728630E4B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898BEB3-03BD-3CC4-1466-E41E3450B4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80822" y="6368072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4DD52B9-DBA4-849C-0AAB-CC69E8298AD4}"/>
              </a:ext>
            </a:extLst>
          </p:cNvPr>
          <p:cNvSpPr txBox="1"/>
          <p:nvPr/>
        </p:nvSpPr>
        <p:spPr>
          <a:xfrm>
            <a:off x="996664" y="99213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Watch the animation</a:t>
            </a:r>
          </a:p>
        </p:txBody>
      </p:sp>
      <p:pic>
        <p:nvPicPr>
          <p:cNvPr id="3" name="ShyFriend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5F67B7A7-AB5A-CF46-0693-3EC81B2064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2660" y="668001"/>
            <a:ext cx="9981684" cy="561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C86C29F-2AE3-4445-93FA-1BC6D81F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417270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Friendship discussion </a:t>
            </a:r>
            <a:b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</a:br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+ Ideas Wall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486231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685672"/>
            <a:ext cx="6536298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Now let’s watch the animation again,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this time looking at the ‘Feels’.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How do the feels change? Are the ‘Feels’ the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same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or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different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from the character’s actions?</a:t>
            </a:r>
          </a:p>
          <a:p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class, list all the things that makes someone a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‘great friend’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 What do you look for in a friend?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Share with class: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activities, events and situations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that you like or would prefer to do: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Alone: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Give reasons why.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a friend/friends: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Give reasons why.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6A5AD7A-A6B5-4067-4878-56D5F55837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58182CB-9765-9734-3849-B385FC092E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46086" y="1944914"/>
            <a:ext cx="2604138" cy="359387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B316AB0-D82E-B407-9CC7-B9A8CB60C1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06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9542E-E557-8943-06FF-4FAE80A4D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1E50CC1D-838D-3764-139D-EFA8A8FEF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7B77CBA-41D7-8C10-A08E-4AF422488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954CB-87E7-C364-5DE7-7F5623144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01BB-7C2B-20F9-4495-CF68F45A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C523C-1F12-45E3-458B-A897C1D6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810081E-837A-946F-6C7A-E8AFB02112E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211E76-426D-42B8-EA55-D221E374D62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Skit Activity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AE084C-DFD0-100F-2431-4E11AE49EE7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8A936E23-1D7C-AAF4-5E13-8B5ACF7CC2B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BF79789-E437-F4F5-EDB9-E4803C7F4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AC02A8-F403-7E9A-9272-12D795E7A341}"/>
              </a:ext>
            </a:extLst>
          </p:cNvPr>
          <p:cNvSpPr txBox="1"/>
          <p:nvPr/>
        </p:nvSpPr>
        <p:spPr>
          <a:xfrm>
            <a:off x="628815" y="1596298"/>
            <a:ext cx="6536298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We’re going to do a Skit activity1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First, we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need to brainstorm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. Can you think of any activities, events or situations where you can only have a small number of people joining in?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E.g. </a:t>
            </a:r>
            <a:br>
              <a:rPr lang="en-GB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Inviting only one person to play after school.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Having only one other game controller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</a:t>
            </a:r>
            <a:r>
              <a:rPr lang="en-GB" sz="1500" dirty="0">
                <a:solidFill>
                  <a:schemeClr val="bg1"/>
                </a:solidFill>
                <a:latin typeface="Poppins"/>
                <a:cs typeface="Poppins"/>
              </a:rPr>
              <a:t> 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to share. 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Being asked to form a class group but having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 too many friends to choose from.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C71058-057B-3521-9970-311761722E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0F3A7FC-0770-30C1-1807-2FF62E68F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85572A3-DEEF-86E4-77B5-20A61B7A88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97309" y="1297039"/>
            <a:ext cx="2922089" cy="433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64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7C5DE-AD64-7426-124F-0B3BF0A98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1A974DAD-9F63-B627-6AD7-D8E922549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B20EF40-E67E-F110-7BA2-9FAB8390D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82263-32ED-E73D-59F7-EB771FDAB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63BB7-F562-BADE-4273-AA5603231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F015E-07C2-BDE1-8AF9-6401EAAA1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2DE32C8-63ED-351D-678A-41B49EB7F22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B88628-8C2D-8D65-1DAA-C7FC642BE44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EAE74A1-4DC7-4690-28D8-EF3A9EB5FAB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02D1D851-BBB1-2094-A989-EAE9212618A7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E28B90A-5891-A659-040F-303B8792A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6CDCC6-09B0-3120-6478-F3B458E89FF7}"/>
              </a:ext>
            </a:extLst>
          </p:cNvPr>
          <p:cNvSpPr txBox="1"/>
          <p:nvPr/>
        </p:nvSpPr>
        <p:spPr>
          <a:xfrm>
            <a:off x="628815" y="1596298"/>
            <a:ext cx="6256352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Now it’s time to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skit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Use your list of ‘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Great friend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’ descriptions to help you to create a very short skit (play).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Show how you can do one of the activities in very small groups, but not hurt anyone else’s feelings, when you are unable to include others at that time.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After, share your skits with the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whole class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4314B6F-DB34-5D37-0556-F80F437874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50428" y="5214971"/>
            <a:ext cx="3580381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E4A709C-BD76-8186-5841-300A115C2B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0370C15-A80E-6979-134D-6B0797A786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83218" y="2590800"/>
            <a:ext cx="3685691" cy="29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24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328BD-7303-70BC-E792-7BBA72067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A551A8EB-20E4-F6AC-7B60-C8DA2E010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BFE16F0-F486-0D9D-3D19-0429E72ED0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EED6B-6E65-93DA-EE94-C68E72595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BD4B3-CD27-7A21-5159-62BED1E7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D4EA7-AD6C-BFA0-5A80-F2D5B4BC6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98C98B9A-27F3-306A-0E22-37CFA5075C0A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3012E7-A6DE-1449-FEE5-C16A740F101C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Friendship Goals 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+ Ideas Board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5182DC-07B0-B45F-6004-A3DA143A08EF}"/>
              </a:ext>
            </a:extLst>
          </p:cNvPr>
          <p:cNvCxnSpPr>
            <a:cxnSpLocks/>
          </p:cNvCxnSpPr>
          <p:nvPr/>
        </p:nvCxnSpPr>
        <p:spPr>
          <a:xfrm>
            <a:off x="736600" y="1619767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357E184E-EFCA-C67D-38A4-1C4E9EF7CF66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1DD56AF3-ECE2-F724-4964-783FD81E9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FC5BB2-EA87-108D-D446-C7E55704608D}"/>
              </a:ext>
            </a:extLst>
          </p:cNvPr>
          <p:cNvSpPr txBox="1"/>
          <p:nvPr/>
        </p:nvSpPr>
        <p:spPr>
          <a:xfrm>
            <a:off x="628814" y="1868689"/>
            <a:ext cx="722559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Create your own list of your own ‘friendship goals’.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are the things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make you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‘great friend’?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do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others?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say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others?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help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others?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are the things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make others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 ‘great friend’?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others do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you?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others say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you?</a:t>
            </a:r>
          </a:p>
          <a:p>
            <a:r>
              <a:rPr lang="en-AU" sz="19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others help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you?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have time, share these goals with a partner.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637B34E-54FE-9ABA-F990-85CF6247A6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FD8424C-A6E3-DEDB-8AEA-3A13CF675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BDD6C89-3BE1-13BA-31DD-67A7C2AD77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70521" y="1999315"/>
            <a:ext cx="3147779" cy="366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5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DF075-CF92-41D9-6CDD-165C92C7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4577F701-6F57-D41B-8BF6-D6B32BDE6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01463B0-05AA-2028-2C6D-5431CB5DB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C92E7-1D34-C6ED-F409-9D7DB24C3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80887-7C4D-13A4-0761-4B507769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6F0F9-74E0-0872-03A4-7BBD51AFA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7F812D8-9BB7-41C0-2A08-B5249AD10A17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CA6715-F2EB-0E25-E820-746629BD3C6C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Friendship Goals 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+ Ideas Board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8ECAB4-BBB9-F670-5415-4C23124E886C}"/>
              </a:ext>
            </a:extLst>
          </p:cNvPr>
          <p:cNvCxnSpPr>
            <a:cxnSpLocks/>
          </p:cNvCxnSpPr>
          <p:nvPr/>
        </p:nvCxnSpPr>
        <p:spPr>
          <a:xfrm>
            <a:off x="736600" y="1619767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82CD9EF-7042-A880-4DAA-11A55600A67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0193623E-BAD1-B73A-2293-F96DF3951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3BE02E1-3B5C-EE7C-8C22-6FC18770B427}"/>
              </a:ext>
            </a:extLst>
          </p:cNvPr>
          <p:cNvSpPr txBox="1"/>
          <p:nvPr/>
        </p:nvSpPr>
        <p:spPr>
          <a:xfrm>
            <a:off x="628815" y="1999315"/>
            <a:ext cx="6936362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Next, it’s time to make an Ideas board. </a:t>
            </a:r>
          </a:p>
          <a:p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ea typeface="Calibri Light"/>
              <a:cs typeface="Poppins" panose="00000500000000000000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On the ideas board, make a list of the good and special things about you and others, that help to: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Start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a friendship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Keep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a friendship</a:t>
            </a: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 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Strengthen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a friendship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Write this in your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workbook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too. </a:t>
            </a:r>
            <a:endParaRPr lang="en-GB" sz="2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4FD184-F36F-AB0A-17AE-C3C78B9659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3EE15AA-C457-3DAC-B7F4-41EE9318B1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5450440-857C-20FD-D96D-484EF1D372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70615" y="1590517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20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8037E-1391-4593-FAF0-C496589E7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F30F4F3F-AD70-C261-D250-14E09779D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7B75628-EF21-BBBC-3E6B-4162C86E8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0C4F3-CDBB-C8F0-6AE0-890D64613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2B627-139C-BD35-6FF9-80AAFAC0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C87D9-D5B6-D9B5-AE19-1443BB692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10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53EB6DFA-94C4-7BF6-3ADE-C25B70C18AB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5E9C6F-B366-4DE6-F5D9-EC7E54821368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Class Activity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5529DB-9439-2CBE-DD86-642DE915CC79}"/>
              </a:ext>
            </a:extLst>
          </p:cNvPr>
          <p:cNvCxnSpPr>
            <a:cxnSpLocks/>
          </p:cNvCxnSpPr>
          <p:nvPr/>
        </p:nvCxnSpPr>
        <p:spPr>
          <a:xfrm>
            <a:off x="736600" y="17760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63526462-F0E4-79BA-1766-120666ACC975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03EAAE2-0987-2F6C-2168-12A3EE963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E50FFB0-F582-A549-C793-A5F29478B278}"/>
              </a:ext>
            </a:extLst>
          </p:cNvPr>
          <p:cNvSpPr txBox="1"/>
          <p:nvPr/>
        </p:nvSpPr>
        <p:spPr>
          <a:xfrm>
            <a:off x="628815" y="2132920"/>
            <a:ext cx="6256352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As a class, </a:t>
            </a:r>
            <a:r>
              <a:rPr lang="en-US" sz="2000" dirty="0">
                <a:solidFill>
                  <a:srgbClr val="F0E8F8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create a </a:t>
            </a:r>
            <a:r>
              <a:rPr lang="en-US" sz="2000" b="1" dirty="0" err="1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colourful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mobile, collage or poster</a:t>
            </a:r>
            <a:r>
              <a:rPr lang="en-US" sz="2000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of these things on the list.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This will remind you when you are needing help with a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friendship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at any time.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0FCB883-2516-81E7-1956-1117B7AAC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60624" y="5195921"/>
            <a:ext cx="3885341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428A4D3-40AF-BC61-937F-05C43CA78D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1C29919-CC98-6F7C-56B6-41678E980C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00585" y="2232995"/>
            <a:ext cx="4114800" cy="324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93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18D16AF8-C081-4ABA-A111-CA003110A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11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3.</a:t>
            </a:r>
          </a:p>
          <a:p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770C0FC-3BB0-41F1-4062-DA8F52E024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3519" y="743609"/>
            <a:ext cx="3919213" cy="515167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B211252-5277-11DF-6287-510C292A95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A7F74E6F-BC3B-4A6F-A0ED-D4A00145E3DD}"/>
</file>

<file path=customXml/itemProps2.xml><?xml version="1.0" encoding="utf-8"?>
<ds:datastoreItem xmlns:ds="http://schemas.openxmlformats.org/officeDocument/2006/customXml" ds:itemID="{F8CC091C-3AF3-4B35-BBDA-1D9428D4D122}"/>
</file>

<file path=customXml/itemProps3.xml><?xml version="1.0" encoding="utf-8"?>
<ds:datastoreItem xmlns:ds="http://schemas.openxmlformats.org/officeDocument/2006/customXml" ds:itemID="{0C2D6D7E-9BC0-41D7-9332-A6318F96B1C4}"/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757</Words>
  <Application>Microsoft Office PowerPoint</Application>
  <PresentationFormat>Widescreen</PresentationFormat>
  <Paragraphs>137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Zona Pro</vt:lpstr>
      <vt:lpstr>Calibri</vt:lpstr>
      <vt:lpstr>Poppins</vt:lpstr>
      <vt:lpstr>Calibri Light</vt:lpstr>
      <vt:lpstr>Arial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451</cp:revision>
  <dcterms:created xsi:type="dcterms:W3CDTF">2021-11-15T00:55:30Z</dcterms:created>
  <dcterms:modified xsi:type="dcterms:W3CDTF">2025-12-10T03:38:46Z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