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341" r:id="rId2"/>
    <p:sldId id="320" r:id="rId3"/>
    <p:sldId id="321" r:id="rId4"/>
    <p:sldId id="344" r:id="rId5"/>
    <p:sldId id="378" r:id="rId6"/>
    <p:sldId id="379" r:id="rId7"/>
    <p:sldId id="380" r:id="rId8"/>
    <p:sldId id="381" r:id="rId9"/>
    <p:sldId id="343" r:id="rId10"/>
  </p:sldIdLst>
  <p:sldSz cx="12192000" cy="6858000"/>
  <p:notesSz cx="6858000" cy="9144000"/>
  <p:embeddedFontLs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Zona Pro" panose="02010503040002020004" pitchFamily="50" charset="0"/>
      <p:regular r:id="rId16"/>
      <p:bold r:id="rId17"/>
      <p:italic r:id="rId18"/>
      <p:boldItalic r:id="rId19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E0B3B8"/>
    <a:srgbClr val="8EBEDC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7382" autoAdjust="0"/>
  </p:normalViewPr>
  <p:slideViewPr>
    <p:cSldViewPr snapToGrid="0" snapToObjects="1">
      <p:cViewPr varScale="1">
        <p:scale>
          <a:sx n="74" d="100"/>
          <a:sy n="74" d="100"/>
        </p:scale>
        <p:origin x="2262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dirty="0">
                <a:cs typeface="+mn-lt"/>
              </a:rPr>
            </a:br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146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1422E-5986-7CAE-6C3D-9D30E52A9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ACCD48-F41B-B2E5-757B-FFB96E20E6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5C82B7-FD4D-7E59-C9CC-3542399B9C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49E2E4-6922-E091-3105-4D09207BF3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11329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E9984-500C-09B1-553A-B2C3BC23D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589ACD-7546-C29C-33A7-EE4D1E2BE8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30A303-4D15-1CB9-96E2-086E5A0BEF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83AA1-FB80-7823-D2DE-A3DCE6ED2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876634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DD566-8C63-E3C2-62CE-E5EC4ADA0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485A0D-B2A2-62D5-E567-4D64CA0937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F78E60-E338-73C1-22DB-9214D8B35D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8A610-093F-580B-101E-AEBAD9E0D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876271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18.sv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1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35.svg"/><Relationship Id="rId4" Type="http://schemas.openxmlformats.org/officeDocument/2006/relationships/image" Target="../media/image1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38.png"/><Relationship Id="rId5" Type="http://schemas.openxmlformats.org/officeDocument/2006/relationships/image" Target="../media/image21.png"/><Relationship Id="rId10" Type="http://schemas.openxmlformats.org/officeDocument/2006/relationships/image" Target="../media/image37.svg"/><Relationship Id="rId4" Type="http://schemas.openxmlformats.org/officeDocument/2006/relationships/image" Target="../media/image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41.svg"/><Relationship Id="rId4" Type="http://schemas.openxmlformats.org/officeDocument/2006/relationships/image" Target="../media/image1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42.png"/><Relationship Id="rId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17.png"/><Relationship Id="rId5" Type="http://schemas.openxmlformats.org/officeDocument/2006/relationships/image" Target="../media/image21.pn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281F271D-29CB-4B04-8D03-CFD9DC27B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7593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07AF17D-E66A-FCD9-868E-4E2B4685FE79}"/>
              </a:ext>
            </a:extLst>
          </p:cNvPr>
          <p:cNvGrpSpPr/>
          <p:nvPr/>
        </p:nvGrpSpPr>
        <p:grpSpPr>
          <a:xfrm>
            <a:off x="-17930" y="6070831"/>
            <a:ext cx="12209930" cy="814821"/>
            <a:chOff x="-17930" y="6070831"/>
            <a:chExt cx="12209930" cy="81482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1FB449-2EAB-1DA0-5D66-2E29204B57D4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221129F0-E458-B245-8506-AED0FAF93AA5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003DB2F2-8375-6317-0ABB-FBA0F72158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2188" y="249901"/>
            <a:ext cx="5221807" cy="438820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A76E6EF-6842-7154-55DD-E32198CFDA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49261" y="4921428"/>
            <a:ext cx="3315556" cy="59383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E83DE51-B1FA-3F07-6AB1-0B1D5664DE98}"/>
              </a:ext>
            </a:extLst>
          </p:cNvPr>
          <p:cNvGrpSpPr/>
          <p:nvPr/>
        </p:nvGrpSpPr>
        <p:grpSpPr>
          <a:xfrm>
            <a:off x="10401091" y="6216303"/>
            <a:ext cx="1552575" cy="523875"/>
            <a:chOff x="8652480" y="6218972"/>
            <a:chExt cx="1552575" cy="523875"/>
          </a:xfrm>
        </p:grpSpPr>
        <p:pic>
          <p:nvPicPr>
            <p:cNvPr id="5" name="Graphic 8">
              <a:extLst>
                <a:ext uri="{FF2B5EF4-FFF2-40B4-BE49-F238E27FC236}">
                  <a16:creationId xmlns:a16="http://schemas.microsoft.com/office/drawing/2014/main" id="{94DBC384-5588-1426-8C39-FFE077B63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6" name="Graphic 22">
              <a:extLst>
                <a:ext uri="{FF2B5EF4-FFF2-40B4-BE49-F238E27FC236}">
                  <a16:creationId xmlns:a16="http://schemas.microsoft.com/office/drawing/2014/main" id="{26D3779A-8975-A834-B056-D7488DC63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D45A8396-3F71-4FFE-A003-2A80A6ECF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553F1E-596C-466E-A720-8BDB403868D6}"/>
              </a:ext>
            </a:extLst>
          </p:cNvPr>
          <p:cNvSpPr txBox="1"/>
          <p:nvPr/>
        </p:nvSpPr>
        <p:spPr>
          <a:xfrm>
            <a:off x="723660" y="507865"/>
            <a:ext cx="5715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600" b="1" dirty="0">
                <a:solidFill>
                  <a:srgbClr val="FFCC66"/>
                </a:solidFill>
                <a:latin typeface="Zona Pro" panose="02010503040002020004" pitchFamily="50" charset="0"/>
              </a:rPr>
              <a:t>Lesson 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773011-EA38-45F9-A49B-7A741608B1F8}"/>
              </a:ext>
            </a:extLst>
          </p:cNvPr>
          <p:cNvSpPr txBox="1"/>
          <p:nvPr/>
        </p:nvSpPr>
        <p:spPr>
          <a:xfrm>
            <a:off x="723662" y="1487870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Self-Concept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B79073-2F35-4382-A622-CF90126994F6}"/>
              </a:ext>
            </a:extLst>
          </p:cNvPr>
          <p:cNvSpPr txBox="1"/>
          <p:nvPr/>
        </p:nvSpPr>
        <p:spPr>
          <a:xfrm>
            <a:off x="707260" y="2616820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94C94F-F8B5-49C5-90C5-73CB27E83CBA}"/>
              </a:ext>
            </a:extLst>
          </p:cNvPr>
          <p:cNvCxnSpPr>
            <a:cxnSpLocks/>
          </p:cNvCxnSpPr>
          <p:nvPr/>
        </p:nvCxnSpPr>
        <p:spPr>
          <a:xfrm>
            <a:off x="812427" y="2377094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40769DBE-FD0D-11A7-9299-85AF619199B0}"/>
              </a:ext>
            </a:extLst>
          </p:cNvPr>
          <p:cNvGrpSpPr/>
          <p:nvPr/>
        </p:nvGrpSpPr>
        <p:grpSpPr>
          <a:xfrm>
            <a:off x="7464338" y="1262219"/>
            <a:ext cx="3696718" cy="4625124"/>
            <a:chOff x="6924192" y="882330"/>
            <a:chExt cx="4172501" cy="5093340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924192" y="5496858"/>
              <a:ext cx="4172501" cy="478812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AABED83-2532-FD15-53F0-83A09DA8C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395006" y="882330"/>
              <a:ext cx="3409607" cy="4927752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88239A7-5B0E-5669-6E5B-216A7841F0D3}"/>
              </a:ext>
            </a:extLst>
          </p:cNvPr>
          <p:cNvGrpSpPr/>
          <p:nvPr/>
        </p:nvGrpSpPr>
        <p:grpSpPr>
          <a:xfrm>
            <a:off x="707260" y="3373521"/>
            <a:ext cx="686861" cy="593889"/>
            <a:chOff x="707260" y="3708257"/>
            <a:chExt cx="686861" cy="593889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33CE96E-7006-BC8C-A438-47341FFB8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07260" y="3723737"/>
              <a:ext cx="686861" cy="57840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41599B-915F-457C-19B1-278C6F176C2A}"/>
                </a:ext>
              </a:extLst>
            </p:cNvPr>
            <p:cNvSpPr txBox="1"/>
            <p:nvPr/>
          </p:nvSpPr>
          <p:spPr>
            <a:xfrm>
              <a:off x="830357" y="3708257"/>
              <a:ext cx="522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0445F8-556E-4222-4124-5B62A1108844}"/>
              </a:ext>
            </a:extLst>
          </p:cNvPr>
          <p:cNvGrpSpPr/>
          <p:nvPr/>
        </p:nvGrpSpPr>
        <p:grpSpPr>
          <a:xfrm>
            <a:off x="698333" y="4282495"/>
            <a:ext cx="686861" cy="607312"/>
            <a:chOff x="698333" y="4715717"/>
            <a:chExt cx="686861" cy="607312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44D6021B-C5D3-F1FB-7B0F-3069604ED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98333" y="4744620"/>
              <a:ext cx="686861" cy="57840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377B084-BFD7-11AD-28DD-59DDAA64B9C9}"/>
                </a:ext>
              </a:extLst>
            </p:cNvPr>
            <p:cNvSpPr txBox="1"/>
            <p:nvPr/>
          </p:nvSpPr>
          <p:spPr>
            <a:xfrm>
              <a:off x="804499" y="4715717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F8EA910-B9C3-8C04-8462-7B44EF80ECAF}"/>
              </a:ext>
            </a:extLst>
          </p:cNvPr>
          <p:cNvSpPr txBox="1"/>
          <p:nvPr/>
        </p:nvSpPr>
        <p:spPr>
          <a:xfrm>
            <a:off x="1551310" y="4442422"/>
            <a:ext cx="4363036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to strengthen resilience. 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111E57-6366-09A3-2BFE-42868B318E66}"/>
              </a:ext>
            </a:extLst>
          </p:cNvPr>
          <p:cNvSpPr txBox="1"/>
          <p:nvPr/>
        </p:nvSpPr>
        <p:spPr>
          <a:xfrm>
            <a:off x="1551310" y="3383943"/>
            <a:ext cx="4125326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Explore how to build identity,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cope with various situations.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A84DAB9-F095-E10F-6231-F3199A7E0B60}"/>
              </a:ext>
            </a:extLst>
          </p:cNvPr>
          <p:cNvGrpSpPr/>
          <p:nvPr/>
        </p:nvGrpSpPr>
        <p:grpSpPr>
          <a:xfrm>
            <a:off x="698333" y="5230214"/>
            <a:ext cx="686861" cy="607312"/>
            <a:chOff x="698333" y="4715717"/>
            <a:chExt cx="686861" cy="607312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BCC87F15-1A98-E405-EB5A-EAAB6D53A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98333" y="4744620"/>
              <a:ext cx="686861" cy="57840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326281-BA6A-5018-4546-3B71B79E474F}"/>
                </a:ext>
              </a:extLst>
            </p:cNvPr>
            <p:cNvSpPr txBox="1"/>
            <p:nvPr/>
          </p:nvSpPr>
          <p:spPr>
            <a:xfrm>
              <a:off x="804499" y="4715717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EE384FE-DF4D-B0AE-C16B-6DF24B094867}"/>
              </a:ext>
            </a:extLst>
          </p:cNvPr>
          <p:cNvSpPr txBox="1"/>
          <p:nvPr/>
        </p:nvSpPr>
        <p:spPr>
          <a:xfrm>
            <a:off x="1551310" y="5131727"/>
            <a:ext cx="4363036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to practice good behaviours that contribute to positive outcomes.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714FDBF-DAFF-FBAC-9CDB-7F1B7864A4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F97E25C-665E-ED58-CAB3-C8271DAB33DA}"/>
              </a:ext>
            </a:extLst>
          </p:cNvPr>
          <p:cNvGrpSpPr/>
          <p:nvPr/>
        </p:nvGrpSpPr>
        <p:grpSpPr>
          <a:xfrm>
            <a:off x="-63797" y="-149364"/>
            <a:ext cx="7230798" cy="7131819"/>
            <a:chOff x="-50632" y="-81522"/>
            <a:chExt cx="7230798" cy="713181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6CD18A3-B7EE-1E24-14FA-1B874E8B471F}"/>
                </a:ext>
              </a:extLst>
            </p:cNvPr>
            <p:cNvGrpSpPr/>
            <p:nvPr/>
          </p:nvGrpSpPr>
          <p:grpSpPr>
            <a:xfrm>
              <a:off x="-50632" y="-81522"/>
              <a:ext cx="7230798" cy="7131819"/>
              <a:chOff x="-50632" y="-81522"/>
              <a:chExt cx="7230798" cy="7131819"/>
            </a:xfrm>
          </p:grpSpPr>
          <p:pic>
            <p:nvPicPr>
              <p:cNvPr id="27" name="Graphic 26">
                <a:extLst>
                  <a:ext uri="{FF2B5EF4-FFF2-40B4-BE49-F238E27FC236}">
                    <a16:creationId xmlns:a16="http://schemas.microsoft.com/office/drawing/2014/main" id="{DE7A7008-03FA-F144-3A74-607C276D04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 rot="671613">
                <a:off x="6952384" y="-81522"/>
                <a:ext cx="158074" cy="7060662"/>
              </a:xfrm>
              <a:prstGeom prst="rect">
                <a:avLst/>
              </a:prstGeom>
            </p:spPr>
          </p:pic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15C22492-EEF7-8FB7-CEA0-65F95F83724D}"/>
                  </a:ext>
                </a:extLst>
              </p:cNvPr>
              <p:cNvGrpSpPr/>
              <p:nvPr/>
            </p:nvGrpSpPr>
            <p:grpSpPr>
              <a:xfrm>
                <a:off x="-50632" y="2007633"/>
                <a:ext cx="7230798" cy="5042664"/>
                <a:chOff x="-50632" y="2007633"/>
                <a:chExt cx="7230798" cy="5042664"/>
              </a:xfrm>
            </p:grpSpPr>
            <p:pic>
              <p:nvPicPr>
                <p:cNvPr id="30" name="Graphic 29">
                  <a:extLst>
                    <a:ext uri="{FF2B5EF4-FFF2-40B4-BE49-F238E27FC236}">
                      <a16:creationId xmlns:a16="http://schemas.microsoft.com/office/drawing/2014/main" id="{59515E3A-C25E-6D8E-7D0A-E4980B5DAF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 t="32286" r="77090"/>
                <a:stretch/>
              </p:blipFill>
              <p:spPr>
                <a:xfrm rot="10800000">
                  <a:off x="-50632" y="4307646"/>
                  <a:ext cx="1347336" cy="2742651"/>
                </a:xfrm>
                <a:prstGeom prst="rect">
                  <a:avLst/>
                </a:prstGeom>
              </p:spPr>
            </p:pic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B5787D63-779A-ED3E-8DEC-13DE4DC3D52F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698333" y="2007633"/>
                  <a:ext cx="6481833" cy="4345230"/>
                  <a:chOff x="698333" y="2007633"/>
                  <a:chExt cx="6481833" cy="4345230"/>
                </a:xfrm>
              </p:grpSpPr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C7F8FA1E-C809-7ED9-121C-3FB74CA7A64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707260" y="2193238"/>
                    <a:ext cx="6472906" cy="4770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AU" sz="2500" dirty="0">
                        <a:solidFill>
                          <a:srgbClr val="FFCC66"/>
                        </a:solidFill>
                        <a:latin typeface="Zona Pro" panose="02010503040002020004" pitchFamily="50" charset="0"/>
                      </a:rPr>
                      <a:t>Lesson aims:</a:t>
                    </a:r>
                  </a:p>
                </p:txBody>
              </p: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C5476406-75DB-80E7-4480-012B890053B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2427" y="2007633"/>
                    <a:ext cx="5552443" cy="0"/>
                  </a:xfrm>
                  <a:prstGeom prst="line">
                    <a:avLst/>
                  </a:prstGeom>
                  <a:ln w="38100">
                    <a:solidFill>
                      <a:srgbClr val="A779D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B61C044F-3AD2-BB6A-051D-C5D2429D1D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698333" y="2857355"/>
                    <a:ext cx="703047" cy="3495508"/>
                    <a:chOff x="698333" y="2857355"/>
                    <a:chExt cx="703047" cy="3495508"/>
                  </a:xfrm>
                </p:grpSpPr>
                <p:grpSp>
                  <p:nvGrpSpPr>
                    <p:cNvPr id="37" name="Group 36">
                      <a:extLst>
                        <a:ext uri="{FF2B5EF4-FFF2-40B4-BE49-F238E27FC236}">
                          <a16:creationId xmlns:a16="http://schemas.microsoft.com/office/drawing/2014/main" id="{EDF2E363-C580-9D7D-B1EA-896DAEB2A54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707260" y="2857355"/>
                      <a:ext cx="686861" cy="593889"/>
                      <a:chOff x="707260" y="3568557"/>
                      <a:chExt cx="686861" cy="593889"/>
                    </a:xfrm>
                  </p:grpSpPr>
                  <p:pic>
                    <p:nvPicPr>
                      <p:cNvPr id="54" name="Graphic 53">
                        <a:extLst>
                          <a:ext uri="{FF2B5EF4-FFF2-40B4-BE49-F238E27FC236}">
                            <a16:creationId xmlns:a16="http://schemas.microsoft.com/office/drawing/2014/main" id="{5F97277E-F807-F951-79A7-41EB19674A67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>
                        <a:extLst>
                          <a:ext uri="{96DAC541-7B7A-43D3-8B79-37D633B846F1}">
                            <asvg:svgBlip xmlns:asvg="http://schemas.microsoft.com/office/drawing/2016/SVG/main" r:embed="rId1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07260" y="3584037"/>
                        <a:ext cx="686861" cy="5784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55" name="TextBox 54">
                        <a:extLst>
                          <a:ext uri="{FF2B5EF4-FFF2-40B4-BE49-F238E27FC236}">
                            <a16:creationId xmlns:a16="http://schemas.microsoft.com/office/drawing/2014/main" id="{99B8219B-C219-7219-283A-E62E0DC79EDD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830357" y="3568557"/>
                        <a:ext cx="522515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3200" b="1" dirty="0">
                            <a:solidFill>
                              <a:srgbClr val="592C82"/>
                            </a:solidFill>
                            <a:latin typeface="Zona Pro" panose="02010503040002020004" pitchFamily="50" charset="0"/>
                          </a:rPr>
                          <a:t>1.</a:t>
                        </a:r>
                      </a:p>
                    </p:txBody>
                  </p:sp>
                </p:grpSp>
                <p:grpSp>
                  <p:nvGrpSpPr>
                    <p:cNvPr id="38" name="Group 37">
                      <a:extLst>
                        <a:ext uri="{FF2B5EF4-FFF2-40B4-BE49-F238E27FC236}">
                          <a16:creationId xmlns:a16="http://schemas.microsoft.com/office/drawing/2014/main" id="{71E451C5-DC46-EE90-B7E0-24FDA41773A7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698333" y="3718678"/>
                      <a:ext cx="686861" cy="614516"/>
                      <a:chOff x="698333" y="4516962"/>
                      <a:chExt cx="686861" cy="614516"/>
                    </a:xfrm>
                  </p:grpSpPr>
                  <p:pic>
                    <p:nvPicPr>
                      <p:cNvPr id="52" name="Graphic 51">
                        <a:extLst>
                          <a:ext uri="{FF2B5EF4-FFF2-40B4-BE49-F238E27FC236}">
                            <a16:creationId xmlns:a16="http://schemas.microsoft.com/office/drawing/2014/main" id="{770C74BE-997E-1462-B3A6-E88EAECBC46F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>
                        <a:extLst>
                          <a:ext uri="{96DAC541-7B7A-43D3-8B79-37D633B846F1}">
                            <asvg:svgBlip xmlns:asvg="http://schemas.microsoft.com/office/drawing/2016/SVG/main" r:embed="rId1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98333" y="4553069"/>
                        <a:ext cx="686861" cy="5784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53" name="TextBox 52">
                        <a:extLst>
                          <a:ext uri="{FF2B5EF4-FFF2-40B4-BE49-F238E27FC236}">
                            <a16:creationId xmlns:a16="http://schemas.microsoft.com/office/drawing/2014/main" id="{4F989EA7-D398-F5B3-6C3D-AF424E514766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798729" y="4516962"/>
                        <a:ext cx="564177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3200" b="1" dirty="0">
                            <a:solidFill>
                              <a:srgbClr val="592C82"/>
                            </a:solidFill>
                            <a:latin typeface="Zona Pro" panose="02010503040002020004" pitchFamily="50" charset="0"/>
                          </a:rPr>
                          <a:t>2.</a:t>
                        </a:r>
                      </a:p>
                    </p:txBody>
                  </p:sp>
                </p:grpSp>
                <p:grpSp>
                  <p:nvGrpSpPr>
                    <p:cNvPr id="45" name="Group 44">
                      <a:extLst>
                        <a:ext uri="{FF2B5EF4-FFF2-40B4-BE49-F238E27FC236}">
                          <a16:creationId xmlns:a16="http://schemas.microsoft.com/office/drawing/2014/main" id="{F250232C-0F81-03D7-3607-AD6CF30E3DF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707260" y="4696949"/>
                      <a:ext cx="686861" cy="589116"/>
                      <a:chOff x="698333" y="4605862"/>
                      <a:chExt cx="686861" cy="589116"/>
                    </a:xfrm>
                  </p:grpSpPr>
                  <p:pic>
                    <p:nvPicPr>
                      <p:cNvPr id="50" name="Graphic 49">
                        <a:extLst>
                          <a:ext uri="{FF2B5EF4-FFF2-40B4-BE49-F238E27FC236}">
                            <a16:creationId xmlns:a16="http://schemas.microsoft.com/office/drawing/2014/main" id="{3B8D7CA6-7BD2-FEAA-6549-C2E83103D4F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>
                        <a:extLst>
                          <a:ext uri="{96DAC541-7B7A-43D3-8B79-37D633B846F1}">
                            <asvg:svgBlip xmlns:asvg="http://schemas.microsoft.com/office/drawing/2016/SVG/main" r:embed="rId1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98333" y="4616569"/>
                        <a:ext cx="686861" cy="5784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51" name="TextBox 50">
                        <a:extLst>
                          <a:ext uri="{FF2B5EF4-FFF2-40B4-BE49-F238E27FC236}">
                            <a16:creationId xmlns:a16="http://schemas.microsoft.com/office/drawing/2014/main" id="{125B1870-CAF9-5917-B234-652A131FEFB1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798729" y="4605862"/>
                        <a:ext cx="564177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3200" b="1" dirty="0">
                            <a:solidFill>
                              <a:srgbClr val="592C82"/>
                            </a:solidFill>
                            <a:latin typeface="Zona Pro" panose="02010503040002020004" pitchFamily="50" charset="0"/>
                          </a:rPr>
                          <a:t>3.</a:t>
                        </a:r>
                      </a:p>
                    </p:txBody>
                  </p:sp>
                </p:grpSp>
                <p:grpSp>
                  <p:nvGrpSpPr>
                    <p:cNvPr id="47" name="Group 46">
                      <a:extLst>
                        <a:ext uri="{FF2B5EF4-FFF2-40B4-BE49-F238E27FC236}">
                          <a16:creationId xmlns:a16="http://schemas.microsoft.com/office/drawing/2014/main" id="{81F47778-9124-2D45-F409-491FF0CA2C2A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714519" y="5751047"/>
                      <a:ext cx="686861" cy="601816"/>
                      <a:chOff x="698333" y="4796362"/>
                      <a:chExt cx="686861" cy="601816"/>
                    </a:xfrm>
                  </p:grpSpPr>
                  <p:pic>
                    <p:nvPicPr>
                      <p:cNvPr id="48" name="Graphic 47">
                        <a:extLst>
                          <a:ext uri="{FF2B5EF4-FFF2-40B4-BE49-F238E27FC236}">
                            <a16:creationId xmlns:a16="http://schemas.microsoft.com/office/drawing/2014/main" id="{7DB554D4-F1ED-6B2B-8699-FAC79005FCA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>
                        <a:extLst>
                          <a:ext uri="{96DAC541-7B7A-43D3-8B79-37D633B846F1}">
                            <asvg:svgBlip xmlns:asvg="http://schemas.microsoft.com/office/drawing/2016/SVG/main" r:embed="rId1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98333" y="4819769"/>
                        <a:ext cx="686861" cy="5784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49" name="TextBox 48">
                        <a:extLst>
                          <a:ext uri="{FF2B5EF4-FFF2-40B4-BE49-F238E27FC236}">
                            <a16:creationId xmlns:a16="http://schemas.microsoft.com/office/drawing/2014/main" id="{2C68DD9B-8244-08E4-636C-65ED07563293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798729" y="4796362"/>
                        <a:ext cx="564177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3200" b="1" dirty="0">
                            <a:solidFill>
                              <a:srgbClr val="592C82"/>
                            </a:solidFill>
                            <a:latin typeface="Zona Pro" panose="02010503040002020004" pitchFamily="50" charset="0"/>
                          </a:rPr>
                          <a:t>4.</a:t>
                        </a:r>
                      </a:p>
                    </p:txBody>
                  </p:sp>
                </p:grpSp>
              </p:grpSp>
            </p:grpSp>
          </p:grp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2B2F6E-649E-9A79-6939-FF5BDF79818E}"/>
                </a:ext>
              </a:extLst>
            </p:cNvPr>
            <p:cNvSpPr txBox="1">
              <a:spLocks/>
            </p:cNvSpPr>
            <p:nvPr/>
          </p:nvSpPr>
          <p:spPr>
            <a:xfrm>
              <a:off x="723660" y="622175"/>
              <a:ext cx="57154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40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5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37BAE97-2CF8-6230-868C-2D445FA09165}"/>
              </a:ext>
            </a:extLst>
          </p:cNvPr>
          <p:cNvGrpSpPr/>
          <p:nvPr/>
        </p:nvGrpSpPr>
        <p:grpSpPr>
          <a:xfrm>
            <a:off x="-82530" y="-150036"/>
            <a:ext cx="7773333" cy="7158073"/>
            <a:chOff x="-63797" y="-149364"/>
            <a:chExt cx="7773333" cy="7158073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D59476FC-C721-06DC-76FB-0938ADB750C7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D22D3FA7-E893-8572-7B11-48ACA28E9C42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98" name="Graphic 24">
                  <a:extLst>
                    <a:ext uri="{FF2B5EF4-FFF2-40B4-BE49-F238E27FC236}">
                      <a16:creationId xmlns:a16="http://schemas.microsoft.com/office/drawing/2014/main" id="{2D5ACC71-0403-EF3A-9A4C-290E9CDCA0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269D68CF-116F-F47C-1ADA-59C404136836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100" name="Rectangle 25">
                    <a:extLst>
                      <a:ext uri="{FF2B5EF4-FFF2-40B4-BE49-F238E27FC236}">
                        <a16:creationId xmlns:a16="http://schemas.microsoft.com/office/drawing/2014/main" id="{BEB83B16-0368-CE59-0234-3CAA6326A9B2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101" name="Graphic 28">
                    <a:extLst>
                      <a:ext uri="{FF2B5EF4-FFF2-40B4-BE49-F238E27FC236}">
                        <a16:creationId xmlns:a16="http://schemas.microsoft.com/office/drawing/2014/main" id="{ACAB448F-962F-C67C-4D98-0F69130ACE2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9F44D700-F32D-9498-177B-B5C5CA389A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776694"/>
                    <a:chOff x="707260" y="2007633"/>
                    <a:chExt cx="6472906" cy="776694"/>
                  </a:xfrm>
                </p:grpSpPr>
                <p:sp>
                  <p:nvSpPr>
                    <p:cNvPr id="103" name="TextBox 30">
                      <a:extLst>
                        <a:ext uri="{FF2B5EF4-FFF2-40B4-BE49-F238E27FC236}">
                          <a16:creationId xmlns:a16="http://schemas.microsoft.com/office/drawing/2014/main" id="{DB313734-590A-FF87-7922-6CFB9A61190E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0727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104" name="Straight Connector 103">
                      <a:extLst>
                        <a:ext uri="{FF2B5EF4-FFF2-40B4-BE49-F238E27FC236}">
                          <a16:creationId xmlns:a16="http://schemas.microsoft.com/office/drawing/2014/main" id="{E6BF849E-7B1D-5FD8-7368-BB998F31777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96" name="TextBox 18">
                <a:extLst>
                  <a:ext uri="{FF2B5EF4-FFF2-40B4-BE49-F238E27FC236}">
                    <a16:creationId xmlns:a16="http://schemas.microsoft.com/office/drawing/2014/main" id="{F8BB42E4-5D02-FBD1-475C-A43564E120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5</a:t>
                </a:r>
              </a:p>
            </p:txBody>
          </p:sp>
          <p:sp>
            <p:nvSpPr>
              <p:cNvPr id="97" name="TextBox 22">
                <a:extLst>
                  <a:ext uri="{FF2B5EF4-FFF2-40B4-BE49-F238E27FC236}">
                    <a16:creationId xmlns:a16="http://schemas.microsoft.com/office/drawing/2014/main" id="{43A85A27-1E78-54A0-E0CA-C7986AF7D3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1498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Self-Concept</a:t>
                </a: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E9B40450-83EF-0373-464F-E1E097D51D61}"/>
                </a:ext>
              </a:extLst>
            </p:cNvPr>
            <p:cNvGrpSpPr/>
            <p:nvPr/>
          </p:nvGrpSpPr>
          <p:grpSpPr>
            <a:xfrm>
              <a:off x="743309" y="2971114"/>
              <a:ext cx="5949291" cy="3218150"/>
              <a:chOff x="770089" y="2733245"/>
              <a:chExt cx="6138296" cy="3769246"/>
            </a:xfrm>
          </p:grpSpPr>
          <p:sp>
            <p:nvSpPr>
              <p:cNvPr id="83" name="TextBox 34">
                <a:extLst>
                  <a:ext uri="{FF2B5EF4-FFF2-40B4-BE49-F238E27FC236}">
                    <a16:creationId xmlns:a16="http://schemas.microsoft.com/office/drawing/2014/main" id="{5D6DFCC8-A4E0-B5D2-4C46-8141299EB1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9" y="2733245"/>
                <a:ext cx="5501276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Explore factors that help to build identities and help to cope with emotional responses.</a:t>
                </a:r>
              </a:p>
            </p:txBody>
          </p:sp>
          <p:sp>
            <p:nvSpPr>
              <p:cNvPr id="84" name="TextBox 41">
                <a:extLst>
                  <a:ext uri="{FF2B5EF4-FFF2-40B4-BE49-F238E27FC236}">
                    <a16:creationId xmlns:a16="http://schemas.microsoft.com/office/drawing/2014/main" id="{CCEFE06D-0CA6-2354-B00F-CFE1BE0218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1" y="3613516"/>
                <a:ext cx="5463801" cy="757012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Learn how success and challenges strengthen resilience and personal identity.</a:t>
                </a:r>
              </a:p>
            </p:txBody>
          </p:sp>
          <p:pic>
            <p:nvPicPr>
              <p:cNvPr id="85" name="Graphic 57">
                <a:extLst>
                  <a:ext uri="{FF2B5EF4-FFF2-40B4-BE49-F238E27FC236}">
                    <a16:creationId xmlns:a16="http://schemas.microsoft.com/office/drawing/2014/main" id="{52EE84FD-25A6-3B73-7946-09F15E35A8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9015" y="2804993"/>
                <a:ext cx="515457" cy="578409"/>
              </a:xfrm>
              <a:prstGeom prst="rect">
                <a:avLst/>
              </a:prstGeom>
            </p:spPr>
          </p:pic>
          <p:sp>
            <p:nvSpPr>
              <p:cNvPr id="86" name="TextBox 58">
                <a:extLst>
                  <a:ext uri="{FF2B5EF4-FFF2-40B4-BE49-F238E27FC236}">
                    <a16:creationId xmlns:a16="http://schemas.microsoft.com/office/drawing/2014/main" id="{CBD32CBD-0CAB-D505-E485-CA5FB266DA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747008"/>
                <a:ext cx="522515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87" name="Graphic 59">
                <a:extLst>
                  <a:ext uri="{FF2B5EF4-FFF2-40B4-BE49-F238E27FC236}">
                    <a16:creationId xmlns:a16="http://schemas.microsoft.com/office/drawing/2014/main" id="{1D500B04-DD39-6F4D-4F40-4B9F60F5DC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0089" y="368694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88" name="TextBox 60">
                <a:extLst>
                  <a:ext uri="{FF2B5EF4-FFF2-40B4-BE49-F238E27FC236}">
                    <a16:creationId xmlns:a16="http://schemas.microsoft.com/office/drawing/2014/main" id="{C9F31086-9193-754B-FC15-D49F1DAB7A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362320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89" name="TextBox 61">
                <a:extLst>
                  <a:ext uri="{FF2B5EF4-FFF2-40B4-BE49-F238E27FC236}">
                    <a16:creationId xmlns:a16="http://schemas.microsoft.com/office/drawing/2014/main" id="{C62A014A-FF81-6105-BDCE-AEBF98BD8A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7" y="4564273"/>
                <a:ext cx="5400833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Discuss emotional responses and practise strategies to manage emotions.</a:t>
                </a:r>
              </a:p>
            </p:txBody>
          </p:sp>
          <p:pic>
            <p:nvPicPr>
              <p:cNvPr id="90" name="Graphic 62">
                <a:extLst>
                  <a:ext uri="{FF2B5EF4-FFF2-40B4-BE49-F238E27FC236}">
                    <a16:creationId xmlns:a16="http://schemas.microsoft.com/office/drawing/2014/main" id="{03A229FD-80C9-3713-1D8E-4059898F12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9016" y="463981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91" name="TextBox 63">
                <a:extLst>
                  <a:ext uri="{FF2B5EF4-FFF2-40B4-BE49-F238E27FC236}">
                    <a16:creationId xmlns:a16="http://schemas.microsoft.com/office/drawing/2014/main" id="{E4B0F357-EFDE-3846-8EE3-66F2561896D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4576145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  <p:sp>
            <p:nvSpPr>
              <p:cNvPr id="92" name="TextBox 64">
                <a:extLst>
                  <a:ext uri="{FF2B5EF4-FFF2-40B4-BE49-F238E27FC236}">
                    <a16:creationId xmlns:a16="http://schemas.microsoft.com/office/drawing/2014/main" id="{64302972-D792-41BB-F34D-C3C807EB9EF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3297" y="5421044"/>
                <a:ext cx="4569036" cy="1081447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Learn and practise behaviours that relate to health, safety, friendships and wellbeing.</a:t>
                </a:r>
              </a:p>
            </p:txBody>
          </p:sp>
          <p:pic>
            <p:nvPicPr>
              <p:cNvPr id="93" name="Graphic 65">
                <a:extLst>
                  <a:ext uri="{FF2B5EF4-FFF2-40B4-BE49-F238E27FC236}">
                    <a16:creationId xmlns:a16="http://schemas.microsoft.com/office/drawing/2014/main" id="{38191475-A3A9-8880-9EC2-8B10C63EF5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86275" y="5579612"/>
                <a:ext cx="515457" cy="578409"/>
              </a:xfrm>
              <a:prstGeom prst="rect">
                <a:avLst/>
              </a:prstGeom>
            </p:spPr>
          </p:pic>
          <p:sp>
            <p:nvSpPr>
              <p:cNvPr id="94" name="TextBox 66">
                <a:extLst>
                  <a:ext uri="{FF2B5EF4-FFF2-40B4-BE49-F238E27FC236}">
                    <a16:creationId xmlns:a16="http://schemas.microsoft.com/office/drawing/2014/main" id="{ACD52D4E-33AF-25DA-B5A5-8E56227643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8645" y="551645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4.</a:t>
                </a:r>
                <a:endPara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0D5F9B92-C6C6-4F63-95D7-429AA094A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0817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last lesson?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self-concept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Lets get ready to look at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2F6799F-8330-4E1D-A51C-ACD910BCC9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30524" y="1297038"/>
            <a:ext cx="2897135" cy="42884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780197-8935-98D9-A8AE-F6DD35E70F82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B87876-4794-8BD1-2DFA-0E28E7FAEF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23698BC-2EF3-C9DB-E361-CB08BD2C37E9}"/>
              </a:ext>
            </a:extLst>
          </p:cNvPr>
          <p:cNvSpPr txBox="1"/>
          <p:nvPr/>
        </p:nvSpPr>
        <p:spPr>
          <a:xfrm>
            <a:off x="1280822" y="6276819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B43D7C58-B7D2-587B-B2E5-BC91D1B5848C}"/>
              </a:ext>
            </a:extLst>
          </p:cNvPr>
          <p:cNvSpPr txBox="1"/>
          <p:nvPr/>
        </p:nvSpPr>
        <p:spPr>
          <a:xfrm>
            <a:off x="1047176" y="81429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Watch the animation</a:t>
            </a:r>
          </a:p>
        </p:txBody>
      </p:sp>
      <p:pic>
        <p:nvPicPr>
          <p:cNvPr id="5" name="DivingBoard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2122CC15-0E8B-D278-5A5F-89C3728CB1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5317" y="653487"/>
            <a:ext cx="9929027" cy="558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0D5F9B92-C6C6-4F63-95D7-429AA094AC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15935" y="1609178"/>
            <a:ext cx="6441783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Your teacher will pass your ‘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Cloud activity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’ sheets from the previous lesson back to you.</a:t>
            </a: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Think about the goals that you set for yourself.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was the ‘fear’ that you wanted to face?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are you going to ‘face that fear’?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 you want to add more goals?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Share with classmates, ways to make goals,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ways to help make them happen!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It takes courage to share your stories, but with</a:t>
            </a:r>
          </a:p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practice you will get better…YOU’VE GOT THIS!</a:t>
            </a:r>
            <a:endParaRPr lang="en-GB" sz="2400" b="1" dirty="0">
              <a:solidFill>
                <a:srgbClr val="FFCC66"/>
              </a:solidFill>
              <a:latin typeface="Poppins"/>
              <a:cs typeface="Poppins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EB1459-D5F8-DC86-50AA-EF4337C0CCD1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Cloud Printout Review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6D853F6-79A6-66F5-3E10-5AFF04BB3C9E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3B086EEC-3110-8B16-F117-194AB0A7A1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C5F34B7-CF9A-5537-106E-DAB65AE930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392562">
            <a:off x="7819179" y="1880575"/>
            <a:ext cx="4079418" cy="292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65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33FB0-BA60-53EF-7D7F-625E173C7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18713D26-F749-3B46-F8CE-CEC0C9C9D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6CB613A-D158-94DD-F84D-78492D5C7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12E39-6485-53F5-4024-2C3F44219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32952-2088-05CF-F57D-0407DEED3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419F0-894C-49A3-F1C8-25B1B38F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005ED0B5-0F02-9B00-C9FF-648A6754DA64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A34E0BFC-329E-47C0-B232-3595B967209C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28AAAA18-EA2A-30CA-72F4-68921FC0A7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78EE86C-781A-22FA-5DEC-5ED59F02886E}"/>
              </a:ext>
            </a:extLst>
          </p:cNvPr>
          <p:cNvSpPr txBox="1"/>
          <p:nvPr/>
        </p:nvSpPr>
        <p:spPr>
          <a:xfrm>
            <a:off x="628814" y="2065002"/>
            <a:ext cx="6536297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It’s time to listen to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‘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Monsters on a Boat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’.</a:t>
            </a:r>
          </a:p>
          <a:p>
            <a:pPr marL="457200" indent="-457200">
              <a:buAutoNum type="arabicPeriod"/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In small groups or with the class, share what you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imagined when the story was being read out. 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After, w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atch the ‘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Diving Board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’ animation again.</a:t>
            </a:r>
            <a:endParaRPr lang="en-GB" b="1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In your mind, were the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Feels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in the animation  </a:t>
            </a: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similar to the ‘Monsters’ in the story?</a:t>
            </a:r>
          </a:p>
          <a:p>
            <a:endParaRPr lang="en-GB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What feelings or strengths did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Kit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need to have,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to be able to be able to finally jump off the board?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After seeing the animation, can you think of some </a:t>
            </a: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names to describe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Kit's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actions?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E564FB-D84B-C257-EAC1-33A87765DFC7}"/>
              </a:ext>
            </a:extLst>
          </p:cNvPr>
          <p:cNvSpPr txBox="1"/>
          <p:nvPr/>
        </p:nvSpPr>
        <p:spPr>
          <a:xfrm>
            <a:off x="609599" y="503212"/>
            <a:ext cx="84075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Monsters on the </a:t>
            </a:r>
          </a:p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Boat Printout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CFBE4FA-AB71-8B36-A5E2-6940FD4EA4A1}"/>
              </a:ext>
            </a:extLst>
          </p:cNvPr>
          <p:cNvCxnSpPr>
            <a:cxnSpLocks/>
          </p:cNvCxnSpPr>
          <p:nvPr/>
        </p:nvCxnSpPr>
        <p:spPr>
          <a:xfrm>
            <a:off x="736600" y="1761160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476B5BFE-F8D2-F27D-C62E-18F233494C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65D950E-B2F6-0319-2B19-C6AD823227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412310">
            <a:off x="9046326" y="2159113"/>
            <a:ext cx="2568677" cy="359614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2537C29-ABC8-906C-2C35-55192C5758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1348755">
            <a:off x="8037401" y="1342034"/>
            <a:ext cx="2572245" cy="359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236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D7695-9E16-B1BF-08F3-4E0063D28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9B797363-4967-370E-F57E-4E481A422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B1ABED3D-E4D5-84EF-771B-0F279E31F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D3819-EF39-DCA0-9533-50B689E82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DAE82-B58D-6908-A115-E6ADFEBB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3451F-C4EC-9153-1419-D4BD373D6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1C24CBFE-726C-49E6-87B4-815F4997637E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2E71413C-3235-0AA1-D5E1-8C60A388207D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40BA2CFD-AE4E-2440-D0B4-78CB4699DF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A47D9EC-453C-9642-81BE-6120D459248E}"/>
              </a:ext>
            </a:extLst>
          </p:cNvPr>
          <p:cNvSpPr txBox="1"/>
          <p:nvPr/>
        </p:nvSpPr>
        <p:spPr>
          <a:xfrm>
            <a:off x="628814" y="1609178"/>
            <a:ext cx="6607382" cy="7155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Refer back to ‘Cloud activity’ sheet and look at the second cloud with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challenge you faced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Your teacher will hand out a new ‘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Peep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’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Self-Concept task sheet.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Add designs to the blank ‘Peep’ to show things about your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outer self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that describe you.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Use the blank spaces on the sheet to describe the things that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other people can’t see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about you.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you describe things about your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personality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you describe things about your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thoughts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you describe things about your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likes or fears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400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CF88DD-56D2-AA95-5DD1-553E6DCDD61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Self-Concept Printout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F2B6829-35D6-05A5-C5B9-E7E8C8D59921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910762C7-377D-5FAD-77AD-AE88443E6E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642CC35-E599-A879-CD53-86FAC04892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430223">
            <a:off x="7744328" y="1951075"/>
            <a:ext cx="4216208" cy="301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01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4B382-F908-5D17-0C0A-F49AB2B7D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2FFE9F18-2F35-1D4A-655A-76DCECF68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65885B4-C1CC-3141-1CDD-32A8977A7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5FF68-FB9E-B4ED-1C60-E03B5D141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C5819-CE99-EA55-B996-7E6A2C480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FCB3E-BCD8-F1CB-3349-B0FBCD5E7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ECF62BE9-358F-EDC2-68EF-0E5F88C71547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489B68E3-E1E2-A99E-1833-02B2848F8643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0F736D81-B09B-3773-27F0-8B52F11E2B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17212BC-716D-5788-4094-E94185CF9D0B}"/>
              </a:ext>
            </a:extLst>
          </p:cNvPr>
          <p:cNvSpPr txBox="1"/>
          <p:nvPr/>
        </p:nvSpPr>
        <p:spPr>
          <a:xfrm>
            <a:off x="615935" y="1609178"/>
            <a:ext cx="6370699" cy="654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</a:pP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As a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class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, discuss what stops us from using ‘helping strategies’ to overcome our fears.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2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Can you find a way to be brave?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On the back of your ‘Self-Concept’ drawing, write a note about a challenge that you want to </a:t>
            </a:r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overcome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. 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Think about how your ‘qualities</a:t>
            </a:r>
            <a:r>
              <a:rPr lang="en-US" sz="200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’ that can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help you to achieve that goal.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b="1" dirty="0">
              <a:solidFill>
                <a:srgbClr val="FFCC66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When we control our emotions, we can help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to keep ourselves safe; and others safe too.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25C6CE-C0ED-15A3-D35F-60978E9613F3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Class Discussion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BB9ECA7-245F-42D2-F41D-2B150B30291B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>
            <a:extLst>
              <a:ext uri="{FF2B5EF4-FFF2-40B4-BE49-F238E27FC236}">
                <a16:creationId xmlns:a16="http://schemas.microsoft.com/office/drawing/2014/main" id="{7F762392-942C-104A-31C3-9FCCB336BA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958C89C-E6A8-73A7-0AE6-4413A2D684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0DD0C26-98A8-CB5F-8522-113B2ED4EA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72747" y="1956298"/>
            <a:ext cx="2630659" cy="363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33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accessory, laser, vector graphics&#10;&#10;Description automatically generated">
            <a:extLst>
              <a:ext uri="{FF2B5EF4-FFF2-40B4-BE49-F238E27FC236}">
                <a16:creationId xmlns:a16="http://schemas.microsoft.com/office/drawing/2014/main" id="{2C0AEDE3-A44E-477F-8DA6-E0E0FA701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7593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5.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955FB89-27E5-C75F-048B-0290C260D7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75913" y="882330"/>
            <a:ext cx="3409607" cy="492775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B693675-C800-80F7-B9D0-F8954A1794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7BF5D66B-7898-49D9-9E2F-F8460C90B87C}"/>
</file>

<file path=customXml/itemProps2.xml><?xml version="1.0" encoding="utf-8"?>
<ds:datastoreItem xmlns:ds="http://schemas.openxmlformats.org/officeDocument/2006/customXml" ds:itemID="{90C7200C-AE8A-4E6F-860B-691D5E9CC819}"/>
</file>

<file path=customXml/itemProps3.xml><?xml version="1.0" encoding="utf-8"?>
<ds:datastoreItem xmlns:ds="http://schemas.openxmlformats.org/officeDocument/2006/customXml" ds:itemID="{61448C6F-950E-4AA2-A67E-0C7D329E86C1}"/>
</file>

<file path=docProps/app.xml><?xml version="1.0" encoding="utf-8"?>
<Properties xmlns="http://schemas.openxmlformats.org/officeDocument/2006/extended-properties" xmlns:vt="http://schemas.openxmlformats.org/officeDocument/2006/docPropsVTypes">
  <TotalTime>1781</TotalTime>
  <Words>670</Words>
  <Application>Microsoft Office PowerPoint</Application>
  <PresentationFormat>Widescreen</PresentationFormat>
  <Paragraphs>136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 Light</vt:lpstr>
      <vt:lpstr>Zona Pro</vt:lpstr>
      <vt:lpstr>Poppins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461</cp:revision>
  <dcterms:created xsi:type="dcterms:W3CDTF">2021-11-15T00:55:30Z</dcterms:created>
  <dcterms:modified xsi:type="dcterms:W3CDTF">2025-12-10T03:40:17Z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