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2"/>
  </p:notesMasterIdLst>
  <p:sldIdLst>
    <p:sldId id="341" r:id="rId2"/>
    <p:sldId id="320" r:id="rId3"/>
    <p:sldId id="321" r:id="rId4"/>
    <p:sldId id="344" r:id="rId5"/>
    <p:sldId id="382" r:id="rId6"/>
    <p:sldId id="391" r:id="rId7"/>
    <p:sldId id="387" r:id="rId8"/>
    <p:sldId id="388" r:id="rId9"/>
    <p:sldId id="389" r:id="rId10"/>
    <p:sldId id="343" r:id="rId11"/>
  </p:sldIdLst>
  <p:sldSz cx="12192000" cy="6858000"/>
  <p:notesSz cx="6858000" cy="9144000"/>
  <p:embeddedFontLst>
    <p:embeddedFont>
      <p:font typeface="Poppins" panose="00000500000000000000" pitchFamily="2" charset="0"/>
      <p:regular r:id="rId13"/>
      <p:bold r:id="rId14"/>
      <p:italic r:id="rId15"/>
      <p:boldItalic r:id="rId16"/>
    </p:embeddedFont>
    <p:embeddedFont>
      <p:font typeface="Zona Pro" panose="02010503040002020004" pitchFamily="50" charset="0"/>
      <p:regular r:id="rId17"/>
      <p:bold r:id="rId18"/>
      <p:italic r:id="rId19"/>
      <p:boldItalic r:id="rId20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8EBEDC"/>
    <a:srgbClr val="DFC9EF"/>
    <a:srgbClr val="592C82"/>
    <a:srgbClr val="E0B3B8"/>
    <a:srgbClr val="9E7AB2"/>
    <a:srgbClr val="7030A0"/>
    <a:srgbClr val="C5D8F4"/>
    <a:srgbClr val="A589C1"/>
    <a:srgbClr val="A77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9" autoAdjust="0"/>
    <p:restoredTop sz="68140" autoAdjust="0"/>
  </p:normalViewPr>
  <p:slideViewPr>
    <p:cSldViewPr snapToGrid="0" snapToObjects="1">
      <p:cViewPr varScale="1">
        <p:scale>
          <a:sx n="75" d="100"/>
          <a:sy n="75" d="100"/>
        </p:scale>
        <p:origin x="2220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41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09039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5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082975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A5884-E653-4985-39E1-229EC4CCD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9FE5DE-BBA0-25C8-E7E1-E3F3D80F95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4B9BE2-3548-7EB4-E6C4-8EBD821950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993163-4309-DE81-18C1-9007FD6B94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6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757847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1E1B6-1017-2E7A-45C8-424D24395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963697-EC66-862B-57FA-E7A1B8EF03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02AC4D-57A6-474B-9C12-5E61069D0D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EEBADD-3C3A-F17B-E2B3-B2AED51922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5475751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FDBF3-D016-1D51-08E4-F8AE95C8F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6A5307-FBBD-39A6-5DE3-77C8C8EDE3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E2EFD1-7290-C7FD-FEE0-1922818D52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335BE7-AB0A-7C6D-E4BF-DD648CF4CB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8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1031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BD9F7-CFCE-5ED1-C26F-666140640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532590-E018-922C-A542-EC90AA73A4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AA56B4-3C59-6037-668E-F9ADFA252B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FBDF-0026-1F91-EEEC-F9B2DA96B1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9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9745712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10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1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.png"/><Relationship Id="rId15" Type="http://schemas.openxmlformats.org/officeDocument/2006/relationships/image" Target="../media/image20.svg"/><Relationship Id="rId10" Type="http://schemas.openxmlformats.org/officeDocument/2006/relationships/image" Target="../media/image15.png"/><Relationship Id="rId4" Type="http://schemas.openxmlformats.org/officeDocument/2006/relationships/image" Target="../media/image2.emf"/><Relationship Id="rId9" Type="http://schemas.openxmlformats.org/officeDocument/2006/relationships/image" Target="../media/image14.sv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6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8.sv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4.svg"/><Relationship Id="rId5" Type="http://schemas.openxmlformats.org/officeDocument/2006/relationships/image" Target="../media/image1.png"/><Relationship Id="rId10" Type="http://schemas.openxmlformats.org/officeDocument/2006/relationships/image" Target="../media/image23.png"/><Relationship Id="rId4" Type="http://schemas.openxmlformats.org/officeDocument/2006/relationships/image" Target="../media/image2.emf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svg"/><Relationship Id="rId12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1.png"/><Relationship Id="rId10" Type="http://schemas.openxmlformats.org/officeDocument/2006/relationships/image" Target="../media/image29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33.svg"/><Relationship Id="rId5" Type="http://schemas.openxmlformats.org/officeDocument/2006/relationships/image" Target="../media/image1.png"/><Relationship Id="rId10" Type="http://schemas.openxmlformats.org/officeDocument/2006/relationships/image" Target="../media/image32.png"/><Relationship Id="rId4" Type="http://schemas.openxmlformats.org/officeDocument/2006/relationships/image" Target="../media/image2.emf"/><Relationship Id="rId9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35.svg"/><Relationship Id="rId5" Type="http://schemas.openxmlformats.org/officeDocument/2006/relationships/image" Target="../media/image1.png"/><Relationship Id="rId10" Type="http://schemas.openxmlformats.org/officeDocument/2006/relationships/image" Target="../media/image34.png"/><Relationship Id="rId4" Type="http://schemas.openxmlformats.org/officeDocument/2006/relationships/image" Target="../media/image2.emf"/><Relationship Id="rId9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37.svg"/><Relationship Id="rId5" Type="http://schemas.openxmlformats.org/officeDocument/2006/relationships/image" Target="../media/image1.png"/><Relationship Id="rId10" Type="http://schemas.openxmlformats.org/officeDocument/2006/relationships/image" Target="../media/image36.png"/><Relationship Id="rId4" Type="http://schemas.openxmlformats.org/officeDocument/2006/relationships/image" Target="../media/image2.emf"/><Relationship Id="rId9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39.svg"/><Relationship Id="rId5" Type="http://schemas.openxmlformats.org/officeDocument/2006/relationships/image" Target="../media/image1.png"/><Relationship Id="rId10" Type="http://schemas.openxmlformats.org/officeDocument/2006/relationships/image" Target="../media/image38.png"/><Relationship Id="rId4" Type="http://schemas.openxmlformats.org/officeDocument/2006/relationships/image" Target="../media/image2.emf"/><Relationship Id="rId9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41.svg"/><Relationship Id="rId5" Type="http://schemas.openxmlformats.org/officeDocument/2006/relationships/image" Target="../media/image1.png"/><Relationship Id="rId10" Type="http://schemas.openxmlformats.org/officeDocument/2006/relationships/image" Target="../media/image40.png"/><Relationship Id="rId4" Type="http://schemas.openxmlformats.org/officeDocument/2006/relationships/image" Target="../media/image2.emf"/><Relationship Id="rId9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8.sv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14.svg"/><Relationship Id="rId5" Type="http://schemas.openxmlformats.org/officeDocument/2006/relationships/image" Target="../media/image1.png"/><Relationship Id="rId15" Type="http://schemas.openxmlformats.org/officeDocument/2006/relationships/image" Target="../media/image6.svg"/><Relationship Id="rId10" Type="http://schemas.openxmlformats.org/officeDocument/2006/relationships/image" Target="../media/image13.png"/><Relationship Id="rId4" Type="http://schemas.openxmlformats.org/officeDocument/2006/relationships/image" Target="../media/image2.emf"/><Relationship Id="rId9" Type="http://schemas.openxmlformats.org/officeDocument/2006/relationships/image" Target="../media/image12.svg"/><Relationship Id="rId1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4B03477-29C1-05DF-0BBC-7A413D804E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4318517"/>
              </p:ext>
            </p:extLst>
          </p:nvPr>
        </p:nvGraphicFramePr>
        <p:xfrm>
          <a:off x="-1" y="-77235"/>
          <a:ext cx="12250271" cy="68177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-77235"/>
                        <a:ext cx="12250271" cy="68177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22">
            <a:extLst>
              <a:ext uri="{FF2B5EF4-FFF2-40B4-BE49-F238E27FC236}">
                <a16:creationId xmlns:a16="http://schemas.microsoft.com/office/drawing/2014/main" id="{5D99099D-D0C5-03B8-ED7A-A6DE6E4348AE}"/>
              </a:ext>
            </a:extLst>
          </p:cNvPr>
          <p:cNvGrpSpPr/>
          <p:nvPr/>
        </p:nvGrpSpPr>
        <p:grpSpPr>
          <a:xfrm>
            <a:off x="-19361" y="6070831"/>
            <a:ext cx="12250271" cy="814821"/>
            <a:chOff x="-17930" y="6070831"/>
            <a:chExt cx="12209930" cy="814821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3738CBB-8440-71A3-A9A9-33F44F03E5D3}"/>
                </a:ext>
              </a:extLst>
            </p:cNvPr>
            <p:cNvSpPr/>
            <p:nvPr/>
          </p:nvSpPr>
          <p:spPr>
            <a:xfrm>
              <a:off x="-17930" y="6070831"/>
              <a:ext cx="12209930" cy="814821"/>
            </a:xfrm>
            <a:prstGeom prst="rect">
              <a:avLst/>
            </a:prstGeom>
            <a:solidFill>
              <a:srgbClr val="592C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3" name="TextBox 17">
              <a:extLst>
                <a:ext uri="{FF2B5EF4-FFF2-40B4-BE49-F238E27FC236}">
                  <a16:creationId xmlns:a16="http://schemas.microsoft.com/office/drawing/2014/main" id="{1B3A7567-025D-EEE2-9F26-B1F477DAA055}"/>
                </a:ext>
              </a:extLst>
            </p:cNvPr>
            <p:cNvSpPr txBox="1"/>
            <p:nvPr/>
          </p:nvSpPr>
          <p:spPr>
            <a:xfrm>
              <a:off x="238334" y="6116947"/>
              <a:ext cx="4223627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Professor Shane Pill (PhD)    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Professor Phillip Slee (PhD)     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Associate Professor Deb Agnew (PhD)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Dr Amy Wright (PhD)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Jessica Skuza (Research Assistant)</a:t>
              </a:r>
            </a:p>
          </p:txBody>
        </p:sp>
      </p:grpSp>
      <p:pic>
        <p:nvPicPr>
          <p:cNvPr id="35" name="Graphic 34">
            <a:extLst>
              <a:ext uri="{FF2B5EF4-FFF2-40B4-BE49-F238E27FC236}">
                <a16:creationId xmlns:a16="http://schemas.microsoft.com/office/drawing/2014/main" id="{D053ED8B-1C68-2930-D537-0181D7ED84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32188" y="249901"/>
            <a:ext cx="5221807" cy="4388203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A24BDCF6-6847-B9F2-58E2-2B2D06193F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49261" y="4921428"/>
            <a:ext cx="3315556" cy="59383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E83DE51-B1FA-3F07-6AB1-0B1D5664DE98}"/>
              </a:ext>
            </a:extLst>
          </p:cNvPr>
          <p:cNvGrpSpPr/>
          <p:nvPr/>
        </p:nvGrpSpPr>
        <p:grpSpPr>
          <a:xfrm>
            <a:off x="10401675" y="6216303"/>
            <a:ext cx="1552575" cy="523875"/>
            <a:chOff x="8652480" y="6218972"/>
            <a:chExt cx="1552575" cy="523875"/>
          </a:xfrm>
        </p:grpSpPr>
        <p:pic>
          <p:nvPicPr>
            <p:cNvPr id="3" name="Graphic 8">
              <a:extLst>
                <a:ext uri="{FF2B5EF4-FFF2-40B4-BE49-F238E27FC236}">
                  <a16:creationId xmlns:a16="http://schemas.microsoft.com/office/drawing/2014/main" id="{94DBC384-5588-1426-8C39-FFE077B63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4" name="Graphic 22">
              <a:extLst>
                <a:ext uri="{FF2B5EF4-FFF2-40B4-BE49-F238E27FC236}">
                  <a16:creationId xmlns:a16="http://schemas.microsoft.com/office/drawing/2014/main" id="{26D3779A-8975-A834-B056-D7488DC63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5ACB63C7-8CFD-0D9B-E3C9-230D0AA78C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8462818"/>
              </p:ext>
            </p:extLst>
          </p:nvPr>
        </p:nvGraphicFramePr>
        <p:xfrm>
          <a:off x="-1" y="-77236"/>
          <a:ext cx="12249151" cy="6967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E4B03477-29C1-05DF-0BBC-7A413D804E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-77236"/>
                        <a:ext cx="12249151" cy="69677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id="{F1E6066E-257A-D6FD-E650-9C2EC8330CDF}"/>
              </a:ext>
            </a:extLst>
          </p:cNvPr>
          <p:cNvGrpSpPr/>
          <p:nvPr/>
        </p:nvGrpSpPr>
        <p:grpSpPr>
          <a:xfrm>
            <a:off x="7505051" y="1420239"/>
            <a:ext cx="3749294" cy="4458155"/>
            <a:chOff x="7334763" y="1014294"/>
            <a:chExt cx="4172501" cy="4961376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20AB28C5-752B-45DA-AE0F-DEF971F03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334763" y="5496858"/>
              <a:ext cx="4172501" cy="478812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4991BCCC-3EDD-8AC9-9286-092D1D8EF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778568" y="1014294"/>
              <a:ext cx="3489861" cy="4839034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3254898B-CD54-4D81-F983-2F8CC3FB5F63}"/>
              </a:ext>
            </a:extLst>
          </p:cNvPr>
          <p:cNvGrpSpPr/>
          <p:nvPr/>
        </p:nvGrpSpPr>
        <p:grpSpPr>
          <a:xfrm>
            <a:off x="-90491" y="-150036"/>
            <a:ext cx="7773333" cy="7158073"/>
            <a:chOff x="-63797" y="-149364"/>
            <a:chExt cx="7773333" cy="7158073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4B351D81-7B28-7076-3301-22613E568933}"/>
                </a:ext>
              </a:extLst>
            </p:cNvPr>
            <p:cNvGrpSpPr/>
            <p:nvPr/>
          </p:nvGrpSpPr>
          <p:grpSpPr>
            <a:xfrm>
              <a:off x="-63797" y="-149364"/>
              <a:ext cx="7773333" cy="7158073"/>
              <a:chOff x="-50632" y="-81522"/>
              <a:chExt cx="7773333" cy="7158073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0F195D5C-F4EE-743C-5717-384A3FCA569F}"/>
                  </a:ext>
                </a:extLst>
              </p:cNvPr>
              <p:cNvGrpSpPr/>
              <p:nvPr/>
            </p:nvGrpSpPr>
            <p:grpSpPr>
              <a:xfrm>
                <a:off x="-50632" y="-81522"/>
                <a:ext cx="7773333" cy="7158073"/>
                <a:chOff x="-50632" y="-81522"/>
                <a:chExt cx="7773333" cy="7158073"/>
              </a:xfrm>
            </p:grpSpPr>
            <p:pic>
              <p:nvPicPr>
                <p:cNvPr id="95" name="Graphic 24">
                  <a:extLst>
                    <a:ext uri="{FF2B5EF4-FFF2-40B4-BE49-F238E27FC236}">
                      <a16:creationId xmlns:a16="http://schemas.microsoft.com/office/drawing/2014/main" id="{E0C4FE19-9411-B83A-DF52-81F43BFC8F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96DAC541-7B7A-43D3-8B79-37D633B846F1}">
                      <asvg:svgBlip xmlns:asvg="http://schemas.microsoft.com/office/drawing/2016/SVG/main" r:embed="rId13"/>
                    </a:ext>
                  </a:extLst>
                </a:blip>
                <a:stretch>
                  <a:fillRect/>
                </a:stretch>
              </p:blipFill>
              <p:spPr>
                <a:xfrm rot="671613">
                  <a:off x="6952384" y="-81522"/>
                  <a:ext cx="158074" cy="7060662"/>
                </a:xfrm>
                <a:prstGeom prst="rect">
                  <a:avLst/>
                </a:prstGeom>
              </p:spPr>
            </p:pic>
            <p:grpSp>
              <p:nvGrpSpPr>
                <p:cNvPr id="96" name="Group 95">
                  <a:extLst>
                    <a:ext uri="{FF2B5EF4-FFF2-40B4-BE49-F238E27FC236}">
                      <a16:creationId xmlns:a16="http://schemas.microsoft.com/office/drawing/2014/main" id="{87B73C5D-8F3A-15E7-5A65-42FB3018090B}"/>
                    </a:ext>
                  </a:extLst>
                </p:cNvPr>
                <p:cNvGrpSpPr/>
                <p:nvPr/>
              </p:nvGrpSpPr>
              <p:grpSpPr>
                <a:xfrm>
                  <a:off x="-50632" y="-28522"/>
                  <a:ext cx="7773333" cy="7105073"/>
                  <a:chOff x="-50632" y="-28522"/>
                  <a:chExt cx="7773333" cy="7105073"/>
                </a:xfrm>
              </p:grpSpPr>
              <p:sp>
                <p:nvSpPr>
                  <p:cNvPr id="97" name="Rectangle 25">
                    <a:extLst>
                      <a:ext uri="{FF2B5EF4-FFF2-40B4-BE49-F238E27FC236}">
                        <a16:creationId xmlns:a16="http://schemas.microsoft.com/office/drawing/2014/main" id="{4BDE7859-4ED1-4CF3-36EF-97E0C283012E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-23157" y="-28522"/>
                    <a:ext cx="7745858" cy="7105073"/>
                  </a:xfrm>
                  <a:custGeom>
                    <a:avLst/>
                    <a:gdLst>
                      <a:gd name="connsiteX0" fmla="*/ 0 w 7685591"/>
                      <a:gd name="connsiteY0" fmla="*/ 0 h 6858000"/>
                      <a:gd name="connsiteX1" fmla="*/ 7685591 w 7685591"/>
                      <a:gd name="connsiteY1" fmla="*/ 0 h 6858000"/>
                      <a:gd name="connsiteX2" fmla="*/ 7685591 w 7685591"/>
                      <a:gd name="connsiteY2" fmla="*/ 6858000 h 6858000"/>
                      <a:gd name="connsiteX3" fmla="*/ 0 w 7685591"/>
                      <a:gd name="connsiteY3" fmla="*/ 6858000 h 6858000"/>
                      <a:gd name="connsiteX4" fmla="*/ 0 w 7685591"/>
                      <a:gd name="connsiteY4" fmla="*/ 0 h 6858000"/>
                      <a:gd name="connsiteX0" fmla="*/ 0 w 8241176"/>
                      <a:gd name="connsiteY0" fmla="*/ 0 h 6858000"/>
                      <a:gd name="connsiteX1" fmla="*/ 7685591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8241176"/>
                      <a:gd name="connsiteY0" fmla="*/ 0 h 6858000"/>
                      <a:gd name="connsiteX1" fmla="*/ 7430947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7751768"/>
                      <a:gd name="connsiteY0" fmla="*/ 0 h 6858000"/>
                      <a:gd name="connsiteX1" fmla="*/ 7430947 w 7751768"/>
                      <a:gd name="connsiteY1" fmla="*/ 0 h 6858000"/>
                      <a:gd name="connsiteX2" fmla="*/ 7751768 w 7751768"/>
                      <a:gd name="connsiteY2" fmla="*/ 6847551 h 6858000"/>
                      <a:gd name="connsiteX3" fmla="*/ 0 w 7751768"/>
                      <a:gd name="connsiteY3" fmla="*/ 6858000 h 6858000"/>
                      <a:gd name="connsiteX4" fmla="*/ 0 w 7751768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7751768 w 12376544"/>
                      <a:gd name="connsiteY2" fmla="*/ 68475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5240332 w 12376544"/>
                      <a:gd name="connsiteY2" fmla="*/ 68221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240332 w 9388579"/>
                      <a:gd name="connsiteY2" fmla="*/ 6834851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98351"/>
                      <a:gd name="connsiteX1" fmla="*/ 9388579 w 9388579"/>
                      <a:gd name="connsiteY1" fmla="*/ 0 h 6898351"/>
                      <a:gd name="connsiteX2" fmla="*/ 5227453 w 9388579"/>
                      <a:gd name="connsiteY2" fmla="*/ 6898351 h 6898351"/>
                      <a:gd name="connsiteX3" fmla="*/ 0 w 9388579"/>
                      <a:gd name="connsiteY3" fmla="*/ 6870700 h 6898351"/>
                      <a:gd name="connsiteX4" fmla="*/ 0 w 9388579"/>
                      <a:gd name="connsiteY4" fmla="*/ 12700 h 6898351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906126 w 9388579"/>
                      <a:gd name="connsiteY2" fmla="*/ 6787456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73708"/>
                      <a:gd name="connsiteX1" fmla="*/ 9388579 w 9388579"/>
                      <a:gd name="connsiteY1" fmla="*/ 0 h 6873708"/>
                      <a:gd name="connsiteX2" fmla="*/ 5871023 w 9388579"/>
                      <a:gd name="connsiteY2" fmla="*/ 6873708 h 6873708"/>
                      <a:gd name="connsiteX3" fmla="*/ 0 w 9388579"/>
                      <a:gd name="connsiteY3" fmla="*/ 6870700 h 6873708"/>
                      <a:gd name="connsiteX4" fmla="*/ 0 w 9388579"/>
                      <a:gd name="connsiteY4" fmla="*/ 12700 h 6873708"/>
                      <a:gd name="connsiteX0" fmla="*/ 0 w 8370570"/>
                      <a:gd name="connsiteY0" fmla="*/ 49665 h 6910673"/>
                      <a:gd name="connsiteX1" fmla="*/ 8370570 w 8370570"/>
                      <a:gd name="connsiteY1" fmla="*/ 0 h 6910673"/>
                      <a:gd name="connsiteX2" fmla="*/ 5871023 w 8370570"/>
                      <a:gd name="connsiteY2" fmla="*/ 6910673 h 6910673"/>
                      <a:gd name="connsiteX3" fmla="*/ 0 w 8370570"/>
                      <a:gd name="connsiteY3" fmla="*/ 6907665 h 6910673"/>
                      <a:gd name="connsiteX4" fmla="*/ 0 w 8370570"/>
                      <a:gd name="connsiteY4" fmla="*/ 49665 h 6910673"/>
                      <a:gd name="connsiteX0" fmla="*/ 0 w 7996130"/>
                      <a:gd name="connsiteY0" fmla="*/ 49665 h 6910673"/>
                      <a:gd name="connsiteX1" fmla="*/ 7996130 w 7996130"/>
                      <a:gd name="connsiteY1" fmla="*/ 0 h 6910673"/>
                      <a:gd name="connsiteX2" fmla="*/ 5871023 w 7996130"/>
                      <a:gd name="connsiteY2" fmla="*/ 6910673 h 6910673"/>
                      <a:gd name="connsiteX3" fmla="*/ 0 w 7996130"/>
                      <a:gd name="connsiteY3" fmla="*/ 6907665 h 6910673"/>
                      <a:gd name="connsiteX4" fmla="*/ 0 w 7996130"/>
                      <a:gd name="connsiteY4" fmla="*/ 49665 h 6910673"/>
                      <a:gd name="connsiteX0" fmla="*/ 0 w 7924429"/>
                      <a:gd name="connsiteY0" fmla="*/ 0 h 6861008"/>
                      <a:gd name="connsiteX1" fmla="*/ 7924429 w 7924429"/>
                      <a:gd name="connsiteY1" fmla="*/ 120216 h 6861008"/>
                      <a:gd name="connsiteX2" fmla="*/ 5871023 w 7924429"/>
                      <a:gd name="connsiteY2" fmla="*/ 6861008 h 6861008"/>
                      <a:gd name="connsiteX3" fmla="*/ 0 w 7924429"/>
                      <a:gd name="connsiteY3" fmla="*/ 6858000 h 6861008"/>
                      <a:gd name="connsiteX4" fmla="*/ 0 w 7924429"/>
                      <a:gd name="connsiteY4" fmla="*/ 0 h 6861008"/>
                      <a:gd name="connsiteX0" fmla="*/ 179254 w 7924429"/>
                      <a:gd name="connsiteY0" fmla="*/ 219547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79254 w 7924429"/>
                      <a:gd name="connsiteY4" fmla="*/ 219547 h 6740792"/>
                      <a:gd name="connsiteX0" fmla="*/ 215104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215104 w 7924429"/>
                      <a:gd name="connsiteY4" fmla="*/ 11914 h 6740792"/>
                      <a:gd name="connsiteX0" fmla="*/ 125477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25477 w 7924429"/>
                      <a:gd name="connsiteY4" fmla="*/ 11914 h 6740792"/>
                      <a:gd name="connsiteX0" fmla="*/ 0 w 7798952"/>
                      <a:gd name="connsiteY0" fmla="*/ 11914 h 6740792"/>
                      <a:gd name="connsiteX1" fmla="*/ 7798952 w 7798952"/>
                      <a:gd name="connsiteY1" fmla="*/ 0 h 6740792"/>
                      <a:gd name="connsiteX2" fmla="*/ 5745546 w 7798952"/>
                      <a:gd name="connsiteY2" fmla="*/ 6740792 h 6740792"/>
                      <a:gd name="connsiteX3" fmla="*/ 358507 w 7798952"/>
                      <a:gd name="connsiteY3" fmla="*/ 6454649 h 6740792"/>
                      <a:gd name="connsiteX4" fmla="*/ 0 w 7798952"/>
                      <a:gd name="connsiteY4" fmla="*/ 11914 h 6740792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745546 w 7798952"/>
                      <a:gd name="connsiteY2" fmla="*/ 6740792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897663 w 7798952"/>
                      <a:gd name="connsiteY2" fmla="*/ 6728471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190487"/>
                      <a:gd name="connsiteY0" fmla="*/ 36557 h 6819054"/>
                      <a:gd name="connsiteX1" fmla="*/ 7190487 w 7190487"/>
                      <a:gd name="connsiteY1" fmla="*/ 0 h 6819054"/>
                      <a:gd name="connsiteX2" fmla="*/ 5897663 w 7190487"/>
                      <a:gd name="connsiteY2" fmla="*/ 6753114 h 6819054"/>
                      <a:gd name="connsiteX3" fmla="*/ 53777 w 7190487"/>
                      <a:gd name="connsiteY3" fmla="*/ 6819054 h 6819054"/>
                      <a:gd name="connsiteX4" fmla="*/ 0 w 7190487"/>
                      <a:gd name="connsiteY4" fmla="*/ 36557 h 6819054"/>
                      <a:gd name="connsiteX0" fmla="*/ 0 w 7190487"/>
                      <a:gd name="connsiteY0" fmla="*/ 98165 h 6880662"/>
                      <a:gd name="connsiteX1" fmla="*/ 7190487 w 7190487"/>
                      <a:gd name="connsiteY1" fmla="*/ 0 h 6880662"/>
                      <a:gd name="connsiteX2" fmla="*/ 5897663 w 7190487"/>
                      <a:gd name="connsiteY2" fmla="*/ 6814722 h 6880662"/>
                      <a:gd name="connsiteX3" fmla="*/ 53777 w 7190487"/>
                      <a:gd name="connsiteY3" fmla="*/ 6880662 h 6880662"/>
                      <a:gd name="connsiteX4" fmla="*/ 0 w 7190487"/>
                      <a:gd name="connsiteY4" fmla="*/ 98165 h 6880662"/>
                      <a:gd name="connsiteX0" fmla="*/ 4729 w 7136710"/>
                      <a:gd name="connsiteY0" fmla="*/ 0 h 6893392"/>
                      <a:gd name="connsiteX1" fmla="*/ 7136710 w 7136710"/>
                      <a:gd name="connsiteY1" fmla="*/ 12730 h 6893392"/>
                      <a:gd name="connsiteX2" fmla="*/ 5843886 w 7136710"/>
                      <a:gd name="connsiteY2" fmla="*/ 6827452 h 6893392"/>
                      <a:gd name="connsiteX3" fmla="*/ 0 w 7136710"/>
                      <a:gd name="connsiteY3" fmla="*/ 6893392 h 6893392"/>
                      <a:gd name="connsiteX4" fmla="*/ 4729 w 7136710"/>
                      <a:gd name="connsiteY4" fmla="*/ 0 h 6893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36710" h="6893392">
                        <a:moveTo>
                          <a:pt x="4729" y="0"/>
                        </a:moveTo>
                        <a:lnTo>
                          <a:pt x="7136710" y="12730"/>
                        </a:lnTo>
                        <a:lnTo>
                          <a:pt x="5843886" y="6827452"/>
                        </a:lnTo>
                        <a:lnTo>
                          <a:pt x="0" y="6893392"/>
                        </a:lnTo>
                        <a:cubicBezTo>
                          <a:pt x="1576" y="4595595"/>
                          <a:pt x="3153" y="2297797"/>
                          <a:pt x="4729" y="0"/>
                        </a:cubicBezTo>
                        <a:close/>
                      </a:path>
                    </a:pathLst>
                  </a:custGeom>
                  <a:solidFill>
                    <a:srgbClr val="592C8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AU" dirty="0"/>
                  </a:p>
                </p:txBody>
              </p:sp>
              <p:pic>
                <p:nvPicPr>
                  <p:cNvPr id="98" name="Graphic 28">
                    <a:extLst>
                      <a:ext uri="{FF2B5EF4-FFF2-40B4-BE49-F238E27FC236}">
                        <a16:creationId xmlns:a16="http://schemas.microsoft.com/office/drawing/2014/main" id="{94841541-9CA2-0FA1-3C5B-0EC0877A751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rcRect t="32286" r="77090"/>
                  <a:stretch/>
                </p:blipFill>
                <p:spPr>
                  <a:xfrm rot="10800000">
                    <a:off x="-50632" y="4307646"/>
                    <a:ext cx="1347336" cy="2742651"/>
                  </a:xfrm>
                  <a:prstGeom prst="rect">
                    <a:avLst/>
                  </a:prstGeom>
                </p:spPr>
              </p:pic>
              <p:grpSp>
                <p:nvGrpSpPr>
                  <p:cNvPr id="99" name="Group 98">
                    <a:extLst>
                      <a:ext uri="{FF2B5EF4-FFF2-40B4-BE49-F238E27FC236}">
                        <a16:creationId xmlns:a16="http://schemas.microsoft.com/office/drawing/2014/main" id="{11C2F6C1-63F8-4649-7F72-77F3A90EF0C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07260" y="2007633"/>
                    <a:ext cx="6472906" cy="776694"/>
                    <a:chOff x="707260" y="2007633"/>
                    <a:chExt cx="6472906" cy="776694"/>
                  </a:xfrm>
                </p:grpSpPr>
                <p:sp>
                  <p:nvSpPr>
                    <p:cNvPr id="100" name="TextBox 30">
                      <a:extLst>
                        <a:ext uri="{FF2B5EF4-FFF2-40B4-BE49-F238E27FC236}">
                          <a16:creationId xmlns:a16="http://schemas.microsoft.com/office/drawing/2014/main" id="{7D7D423D-147F-426B-CA56-8548CB56B063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707260" y="2307273"/>
                      <a:ext cx="6472906" cy="4770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AU" sz="2500" dirty="0">
                          <a:solidFill>
                            <a:srgbClr val="FFCC66"/>
                          </a:solidFill>
                          <a:latin typeface="Zona Pro" panose="02010503040002020004" pitchFamily="50" charset="0"/>
                        </a:rPr>
                        <a:t>Lesson aims:</a:t>
                      </a:r>
                    </a:p>
                  </p:txBody>
                </p:sp>
                <p:cxnSp>
                  <p:nvCxnSpPr>
                    <p:cNvPr id="101" name="Straight Connector 100">
                      <a:extLst>
                        <a:ext uri="{FF2B5EF4-FFF2-40B4-BE49-F238E27FC236}">
                          <a16:creationId xmlns:a16="http://schemas.microsoft.com/office/drawing/2014/main" id="{C73CCC87-218F-E4DF-764E-A073C6BBDD6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12427" y="2007633"/>
                      <a:ext cx="5552443" cy="0"/>
                    </a:xfrm>
                    <a:prstGeom prst="line">
                      <a:avLst/>
                    </a:prstGeom>
                    <a:ln w="38100">
                      <a:solidFill>
                        <a:srgbClr val="A779D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93" name="TextBox 18">
                <a:extLst>
                  <a:ext uri="{FF2B5EF4-FFF2-40B4-BE49-F238E27FC236}">
                    <a16:creationId xmlns:a16="http://schemas.microsoft.com/office/drawing/2014/main" id="{455CC02C-90AB-027D-4EF0-843E63EE0F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60" y="622175"/>
                <a:ext cx="57154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sz="40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Lesson 7</a:t>
                </a:r>
              </a:p>
            </p:txBody>
          </p:sp>
          <p:sp>
            <p:nvSpPr>
              <p:cNvPr id="94" name="TextBox 22">
                <a:extLst>
                  <a:ext uri="{FF2B5EF4-FFF2-40B4-BE49-F238E27FC236}">
                    <a16:creationId xmlns:a16="http://schemas.microsoft.com/office/drawing/2014/main" id="{2377F7A3-C268-B1A0-B645-568D789686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1498" y="1269038"/>
                <a:ext cx="6472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sz="28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Conflict Management</a:t>
                </a: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A3705D57-2E48-D2C6-E3E3-24565C52DF50}"/>
                </a:ext>
              </a:extLst>
            </p:cNvPr>
            <p:cNvGrpSpPr/>
            <p:nvPr/>
          </p:nvGrpSpPr>
          <p:grpSpPr>
            <a:xfrm>
              <a:off x="743310" y="2971114"/>
              <a:ext cx="5949291" cy="3189124"/>
              <a:chOff x="770089" y="2733245"/>
              <a:chExt cx="6138296" cy="3735249"/>
            </a:xfrm>
          </p:grpSpPr>
          <p:sp>
            <p:nvSpPr>
              <p:cNvPr id="80" name="TextBox 34">
                <a:extLst>
                  <a:ext uri="{FF2B5EF4-FFF2-40B4-BE49-F238E27FC236}">
                    <a16:creationId xmlns:a16="http://schemas.microsoft.com/office/drawing/2014/main" id="{E60AB6CE-EFDA-23B2-E803-F07357946E1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09" y="2733245"/>
                <a:ext cx="5501276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Practise using personal and social skills to make and build friendships. </a:t>
                </a:r>
              </a:p>
            </p:txBody>
          </p:sp>
          <p:sp>
            <p:nvSpPr>
              <p:cNvPr id="81" name="TextBox 41">
                <a:extLst>
                  <a:ext uri="{FF2B5EF4-FFF2-40B4-BE49-F238E27FC236}">
                    <a16:creationId xmlns:a16="http://schemas.microsoft.com/office/drawing/2014/main" id="{C9BF3158-0149-FDA5-F9E1-10A92825209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11" y="3613515"/>
                <a:ext cx="5463801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Explain how and why emotional responses can change.</a:t>
                </a:r>
              </a:p>
            </p:txBody>
          </p:sp>
          <p:pic>
            <p:nvPicPr>
              <p:cNvPr id="82" name="Graphic 57">
                <a:extLst>
                  <a:ext uri="{FF2B5EF4-FFF2-40B4-BE49-F238E27FC236}">
                    <a16:creationId xmlns:a16="http://schemas.microsoft.com/office/drawing/2014/main" id="{E8512EA4-83F3-AEC0-59F2-0B4126637B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779015" y="2804993"/>
                <a:ext cx="515457" cy="578409"/>
              </a:xfrm>
              <a:prstGeom prst="rect">
                <a:avLst/>
              </a:prstGeom>
            </p:spPr>
          </p:pic>
          <p:sp>
            <p:nvSpPr>
              <p:cNvPr id="83" name="TextBox 58">
                <a:extLst>
                  <a:ext uri="{FF2B5EF4-FFF2-40B4-BE49-F238E27FC236}">
                    <a16:creationId xmlns:a16="http://schemas.microsoft.com/office/drawing/2014/main" id="{34CA4D2A-4455-F1FE-E160-593BF6ECD06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9329" y="2747008"/>
                <a:ext cx="522515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1.</a:t>
                </a:r>
              </a:p>
            </p:txBody>
          </p:sp>
          <p:pic>
            <p:nvPicPr>
              <p:cNvPr id="84" name="Graphic 59">
                <a:extLst>
                  <a:ext uri="{FF2B5EF4-FFF2-40B4-BE49-F238E27FC236}">
                    <a16:creationId xmlns:a16="http://schemas.microsoft.com/office/drawing/2014/main" id="{0B69A26D-73D6-7520-7E29-5ED2C206E7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770089" y="3686944"/>
                <a:ext cx="515457" cy="578409"/>
              </a:xfrm>
              <a:prstGeom prst="rect">
                <a:avLst/>
              </a:prstGeom>
            </p:spPr>
          </p:pic>
          <p:sp>
            <p:nvSpPr>
              <p:cNvPr id="85" name="TextBox 60">
                <a:extLst>
                  <a:ext uri="{FF2B5EF4-FFF2-40B4-BE49-F238E27FC236}">
                    <a16:creationId xmlns:a16="http://schemas.microsoft.com/office/drawing/2014/main" id="{59FDB589-EE36-5182-F134-32119E52AAA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3426" y="3640206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2.</a:t>
                </a:r>
              </a:p>
            </p:txBody>
          </p:sp>
          <p:sp>
            <p:nvSpPr>
              <p:cNvPr id="86" name="TextBox 61">
                <a:extLst>
                  <a:ext uri="{FF2B5EF4-FFF2-40B4-BE49-F238E27FC236}">
                    <a16:creationId xmlns:a16="http://schemas.microsoft.com/office/drawing/2014/main" id="{77EE91C7-13C2-BAE7-D3CA-E72F251DB78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6037" y="4726489"/>
                <a:ext cx="5400833" cy="432579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Practise ways to manage emotions.</a:t>
                </a:r>
              </a:p>
            </p:txBody>
          </p:sp>
          <p:pic>
            <p:nvPicPr>
              <p:cNvPr id="87" name="Graphic 62">
                <a:extLst>
                  <a:ext uri="{FF2B5EF4-FFF2-40B4-BE49-F238E27FC236}">
                    <a16:creationId xmlns:a16="http://schemas.microsoft.com/office/drawing/2014/main" id="{EE641946-2A6C-B0AF-4687-DD7F80A5A0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779016" y="4639814"/>
                <a:ext cx="515457" cy="578409"/>
              </a:xfrm>
              <a:prstGeom prst="rect">
                <a:avLst/>
              </a:prstGeom>
            </p:spPr>
          </p:pic>
          <p:sp>
            <p:nvSpPr>
              <p:cNvPr id="88" name="TextBox 63">
                <a:extLst>
                  <a:ext uri="{FF2B5EF4-FFF2-40B4-BE49-F238E27FC236}">
                    <a16:creationId xmlns:a16="http://schemas.microsoft.com/office/drawing/2014/main" id="{46796712-54C0-70F6-7E52-3D6F010CA24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9250" y="4593145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3.</a:t>
                </a:r>
              </a:p>
            </p:txBody>
          </p:sp>
          <p:sp>
            <p:nvSpPr>
              <p:cNvPr id="89" name="TextBox 64">
                <a:extLst>
                  <a:ext uri="{FF2B5EF4-FFF2-40B4-BE49-F238E27FC236}">
                    <a16:creationId xmlns:a16="http://schemas.microsoft.com/office/drawing/2014/main" id="{1FF05D51-1C26-6A61-97F9-FD10150AE3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23296" y="5387047"/>
                <a:ext cx="5059338" cy="1081447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Discuss how people might feel in a range of challenging situations and discuss what others can do to support them.</a:t>
                </a:r>
              </a:p>
            </p:txBody>
          </p:sp>
          <p:pic>
            <p:nvPicPr>
              <p:cNvPr id="90" name="Graphic 65">
                <a:extLst>
                  <a:ext uri="{FF2B5EF4-FFF2-40B4-BE49-F238E27FC236}">
                    <a16:creationId xmlns:a16="http://schemas.microsoft.com/office/drawing/2014/main" id="{D9E2BF8E-E50D-8BEE-D223-DC22B66C87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786275" y="5579612"/>
                <a:ext cx="515457" cy="578409"/>
              </a:xfrm>
              <a:prstGeom prst="rect">
                <a:avLst/>
              </a:prstGeom>
            </p:spPr>
          </p:pic>
          <p:sp>
            <p:nvSpPr>
              <p:cNvPr id="91" name="TextBox 66">
                <a:extLst>
                  <a:ext uri="{FF2B5EF4-FFF2-40B4-BE49-F238E27FC236}">
                    <a16:creationId xmlns:a16="http://schemas.microsoft.com/office/drawing/2014/main" id="{9A93FE3B-57A3-3144-FC7E-681E6C5B1C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8645" y="5516456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4.</a:t>
                </a:r>
                <a:endPara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endParaRPr>
              </a:p>
            </p:txBody>
          </p:sp>
        </p:grpSp>
      </p:grpSp>
      <p:pic>
        <p:nvPicPr>
          <p:cNvPr id="103" name="Graphic 102">
            <a:extLst>
              <a:ext uri="{FF2B5EF4-FFF2-40B4-BE49-F238E27FC236}">
                <a16:creationId xmlns:a16="http://schemas.microsoft.com/office/drawing/2014/main" id="{FB8F3173-3DEC-6D07-265D-6277A8679FE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F437CC5-7D2F-F828-F154-0D6283E821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0704835"/>
              </p:ext>
            </p:extLst>
          </p:nvPr>
        </p:nvGraphicFramePr>
        <p:xfrm>
          <a:off x="-1" y="-77236"/>
          <a:ext cx="12249151" cy="6967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5ACB63C7-8CFD-0D9B-E3C9-230D0AA78C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-77236"/>
                        <a:ext cx="12249151" cy="69677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E8CF58-40E6-A401-33C2-C65873FEDED6}"/>
              </a:ext>
            </a:extLst>
          </p:cNvPr>
          <p:cNvSpPr txBox="1"/>
          <p:nvPr/>
        </p:nvSpPr>
        <p:spPr>
          <a:xfrm>
            <a:off x="609599" y="503212"/>
            <a:ext cx="8184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Review content from last week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1694E04-A343-AED6-C5D0-0D5B233EFBC3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D88D6E9-7721-5FDA-C589-8ECABBDA8DA4}"/>
              </a:ext>
            </a:extLst>
          </p:cNvPr>
          <p:cNvSpPr txBox="1"/>
          <p:nvPr/>
        </p:nvSpPr>
        <p:spPr>
          <a:xfrm>
            <a:off x="628815" y="1596298"/>
            <a:ext cx="556258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can remember what we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discussed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last week?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our session today, we will talk more about </a:t>
            </a:r>
            <a:r>
              <a:rPr lang="en-AU" sz="2000" b="1" dirty="0">
                <a:solidFill>
                  <a:srgbClr val="FFCC66"/>
                </a:solidFill>
                <a:latin typeface="Zona Pro" panose="02010503040002020004" pitchFamily="50" charset="0"/>
              </a:rPr>
              <a:t>conflict management.</a:t>
            </a: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 have many fun activities coming up.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help us complete these activities, </a:t>
            </a: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let’s get ready to look at the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animation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!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9C0642B4-AEE6-139D-4307-C3D0AC6B41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558710" y="1471590"/>
            <a:ext cx="2845329" cy="421037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E7C1F5F9-44AC-C05F-98AC-3CBB5A5A999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10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2FCECB2-2AF4-61A7-F599-A19993AB859A}"/>
              </a:ext>
            </a:extLst>
          </p:cNvPr>
          <p:cNvSpPr txBox="1"/>
          <p:nvPr/>
        </p:nvSpPr>
        <p:spPr>
          <a:xfrm>
            <a:off x="1280822" y="6173787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500" b="1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0E88AFF5-D201-AA4E-C934-0A4D848F3C57}"/>
              </a:ext>
            </a:extLst>
          </p:cNvPr>
          <p:cNvSpPr txBox="1"/>
          <p:nvPr/>
        </p:nvSpPr>
        <p:spPr>
          <a:xfrm>
            <a:off x="1047176" y="55671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Continued</a:t>
            </a:r>
          </a:p>
        </p:txBody>
      </p:sp>
      <p:pic>
        <p:nvPicPr>
          <p:cNvPr id="3" name="BeanBagToss_BTLP_Generic_Toned_MID">
            <a:hlinkClick r:id="" action="ppaction://media"/>
            <a:extLst>
              <a:ext uri="{FF2B5EF4-FFF2-40B4-BE49-F238E27FC236}">
                <a16:creationId xmlns:a16="http://schemas.microsoft.com/office/drawing/2014/main" id="{ED16ABA3-9203-2FCC-3FDD-DF732FD818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40717" y="628087"/>
            <a:ext cx="9834907" cy="553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2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4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C11BC02C-BF63-3D43-5CBC-711AE4D410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0704835"/>
              </p:ext>
            </p:extLst>
          </p:nvPr>
        </p:nvGraphicFramePr>
        <p:xfrm>
          <a:off x="-1" y="-77236"/>
          <a:ext cx="12249151" cy="6967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5ACB63C7-8CFD-0D9B-E3C9-230D0AA78C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-77236"/>
                        <a:ext cx="12249151" cy="69677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661C89-B394-F92B-A272-79506FDC8AE2}"/>
              </a:ext>
            </a:extLst>
          </p:cNvPr>
          <p:cNvSpPr txBox="1"/>
          <p:nvPr/>
        </p:nvSpPr>
        <p:spPr>
          <a:xfrm>
            <a:off x="609599" y="503212"/>
            <a:ext cx="818444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5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Conflict Management Poster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11B15D-5649-4EDA-85F6-1F8E7D9012E7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F633850-864A-74A2-C1CE-33C16D9C04CB}"/>
              </a:ext>
            </a:extLst>
          </p:cNvPr>
          <p:cNvSpPr txBox="1"/>
          <p:nvPr/>
        </p:nvSpPr>
        <p:spPr>
          <a:xfrm>
            <a:off x="628813" y="1596298"/>
            <a:ext cx="6584311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Your teacher will provide you with an animal  ‘Character’ sheet.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Each animal in the sheet has a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different way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of dealing with tricky problems and arguments.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Have a look at each one, while your teacher reads out the description of each animal.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Think about a movie you have seen recently. </a:t>
            </a: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Did any of the characters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act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or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behave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like one of these animal characters?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Which animal character would prefer to be </a:t>
            </a:r>
          </a:p>
          <a:p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most like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?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B5752A5-C23B-5449-D96F-0610701E24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D3C16421-DDB1-BF5A-78BB-D2A8B5CCE5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325367">
            <a:off x="8288016" y="1327178"/>
            <a:ext cx="3115341" cy="4363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915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34A0C-DD3C-F3E0-DE39-D0AC26983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368A33BB-44C6-1504-BF5F-0E34F223B0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3863310"/>
              </p:ext>
            </p:extLst>
          </p:nvPr>
        </p:nvGraphicFramePr>
        <p:xfrm>
          <a:off x="0" y="-97044"/>
          <a:ext cx="12249151" cy="6967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C11BC02C-BF63-3D43-5CBC-711AE4D410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97044"/>
                        <a:ext cx="12249151" cy="69677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7E3E455-43BD-DD08-7ECB-FD7BC62EB0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34A00-7639-C831-B60D-76FD7DA6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E1DF4-FCD4-9512-63AF-BE9AD54C1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B30D6-6FF0-F141-E830-2775797DB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FB60C2A-3E29-CF89-E10B-7C2027473A4D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D2BE56A7-8EBE-F0ED-6DA8-A9B03AA557E6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AA334A3E-0B49-79B6-1DC6-B1E953DB24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61117C9-1A94-9EAF-8425-59042240EF2B}"/>
              </a:ext>
            </a:extLst>
          </p:cNvPr>
          <p:cNvSpPr txBox="1"/>
          <p:nvPr/>
        </p:nvSpPr>
        <p:spPr>
          <a:xfrm>
            <a:off x="609599" y="503212"/>
            <a:ext cx="818444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5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Continued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5CD1E39-3C5C-9D60-C2E2-2159D898717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374A5BD-DCA2-ACC7-E93D-7F872BD9B0B2}"/>
              </a:ext>
            </a:extLst>
          </p:cNvPr>
          <p:cNvSpPr txBox="1"/>
          <p:nvPr/>
        </p:nvSpPr>
        <p:spPr>
          <a:xfrm>
            <a:off x="628813" y="1596298"/>
            <a:ext cx="6584311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Your teacher will give you another handout. 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Watch the ‘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Bean Bag </a:t>
            </a:r>
            <a:r>
              <a:rPr lang="en-GB" sz="2000" b="1" dirty="0" err="1">
                <a:solidFill>
                  <a:srgbClr val="FFCC66"/>
                </a:solidFill>
                <a:latin typeface="Poppins"/>
                <a:cs typeface="Poppins"/>
              </a:rPr>
              <a:t>Toss</a:t>
            </a:r>
            <a:r>
              <a:rPr lang="en-GB" sz="2000" dirty="0" err="1">
                <a:solidFill>
                  <a:schemeClr val="bg1"/>
                </a:solidFill>
                <a:latin typeface="Poppins"/>
                <a:cs typeface="Poppins"/>
              </a:rPr>
              <a:t>’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video again, looking carefully at the actions of each Peep.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Try to match each ‘Peep’ with an animal.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Which ‘Peep’ is most like the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Teddy Bear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?</a:t>
            </a: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Which ‘Peep’ is most like the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Turtle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?</a:t>
            </a: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Which ‘Peep’ is most like the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Fox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?</a:t>
            </a: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Which ‘Peep’ is most like the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Owl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?</a:t>
            </a: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Which ‘Peep’ is most like the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Shark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?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Do any of the ‘Peeps’ change to match 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oppins"/>
                <a:cs typeface="Poppins"/>
              </a:rPr>
              <a:t>more than one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animal character?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E499468-166A-3D65-F814-194E9DA429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02A92E85-3D14-4AD6-EC84-61E48DC92C8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1319126">
            <a:off x="8310706" y="1410389"/>
            <a:ext cx="3166624" cy="443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294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04414-159C-0D06-D6B3-15BF2068F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72FE25A3-C24C-653F-D874-252F622FBA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-77236"/>
          <a:ext cx="12249151" cy="6967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C11BC02C-BF63-3D43-5CBC-711AE4D410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-77236"/>
                        <a:ext cx="12249151" cy="69677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4BABC88-BA32-A438-0AC7-2640A3E8DE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70C151-14EF-6681-736E-E3418E2E7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CF912-AC68-8B33-76E3-80ADE051F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DE678-6397-59A1-0AEE-2115CF5A6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CD93AD0D-DA9C-0EB1-CD11-559B03A1D441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25B4AB20-4D99-3FA3-365F-FCF71D64567E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7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9C3692E0-B71B-4BCA-4FDB-5B4A81EC85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DED3522-8114-E296-874D-A27D6CF94C03}"/>
              </a:ext>
            </a:extLst>
          </p:cNvPr>
          <p:cNvSpPr txBox="1"/>
          <p:nvPr/>
        </p:nvSpPr>
        <p:spPr>
          <a:xfrm>
            <a:off x="609599" y="503212"/>
            <a:ext cx="818444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5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Conflict Scenario Activity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9AC9ABA-F33B-EBFF-BEE2-D22E458BF27E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E7CA19A-C999-EB85-7F4F-6C2E12C2C041}"/>
              </a:ext>
            </a:extLst>
          </p:cNvPr>
          <p:cNvSpPr txBox="1"/>
          <p:nvPr/>
        </p:nvSpPr>
        <p:spPr>
          <a:xfrm>
            <a:off x="628813" y="1596298"/>
            <a:ext cx="6584311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Your teacher will hand out another sheet with some examples of some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problems to solve.</a:t>
            </a: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Your teacher will read out each problem.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Use the ‘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Character sheets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’ to remember what each character is like and how they would act.</a:t>
            </a: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may the characters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talk to each other </a:t>
            </a: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about the situations?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Do you think they can find a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solution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to each problem?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Can you think of some ways that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 could help them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find a solution, so that everyone is happy?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573358B-52C2-6955-225A-6753DCD51C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ABE2864-44A9-BBD6-3898-241F29645C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21977">
            <a:off x="8274987" y="1292374"/>
            <a:ext cx="3213829" cy="452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032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9861B-8421-328A-059D-0F8DE0124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B404AEBA-190C-65EE-9554-ABA9E0F3F171}"/>
              </a:ext>
            </a:extLst>
          </p:cNvPr>
          <p:cNvGraphicFramePr>
            <a:graphicFrameLocks noGrp="1" noDrilldown="1" noChangeAspect="1" noMove="1" noResize="1"/>
          </p:cNvGraphicFramePr>
          <p:nvPr>
            <p:extLst>
              <p:ext uri="{D42A27DB-BD31-4B8C-83A1-F6EECF244321}">
                <p14:modId xmlns:p14="http://schemas.microsoft.com/office/powerpoint/2010/main" val="1427169605"/>
              </p:ext>
            </p:extLst>
          </p:nvPr>
        </p:nvGraphicFramePr>
        <p:xfrm>
          <a:off x="0" y="-77788"/>
          <a:ext cx="12249150" cy="696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72FE25A3-C24C-653F-D874-252F622FBA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77788"/>
                        <a:ext cx="12249150" cy="6967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196DFDD-7169-F2CE-9F18-409571EC3D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C89BC-9731-63A9-FA04-F19F0D344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7D7FD-828F-F50D-E149-6E1606581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137103-7D5A-9E03-1AB7-46F5DBE39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8</a:t>
            </a:fld>
            <a:endParaRPr lang="en-FR" dirty="0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25577B31-C055-E908-05C5-BF3269B74694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72418E6E-849F-D718-E55C-229822EA1845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F1D578BE-1B42-7900-8B17-D9A5FB74D6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3AA6E87-D0F8-9849-02D8-C842B3A2147A}"/>
              </a:ext>
            </a:extLst>
          </p:cNvPr>
          <p:cNvSpPr txBox="1"/>
          <p:nvPr/>
        </p:nvSpPr>
        <p:spPr>
          <a:xfrm>
            <a:off x="609599" y="503212"/>
            <a:ext cx="818444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5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Conflict Activity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F435D2A-2F28-1AE2-F602-E5A6B52D0154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6C3DEFB-D114-3C8A-5775-EBCE3631A4A7}"/>
              </a:ext>
            </a:extLst>
          </p:cNvPr>
          <p:cNvSpPr txBox="1"/>
          <p:nvPr/>
        </p:nvSpPr>
        <p:spPr>
          <a:xfrm>
            <a:off x="628813" y="1596298"/>
            <a:ext cx="6584311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Your teacher will give you with another sheet 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ith animals and blank boxes.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Here, write which of 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the animals that you feel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most like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.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When you are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with different people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 may feel like you are more like a different animal.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When you are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different places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 may feel </a:t>
            </a: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like you more like a different animal. E.g.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When I am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 school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I feel like a ‘Turtle’.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When I am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 home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with my sister, I feel like </a:t>
            </a: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  a ‘Shark’.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6DD9728-5724-2012-530B-0E48F912EE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F83BE60-425C-E1D8-D3D9-3723DB5A2A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1328933">
            <a:off x="8363211" y="1411722"/>
            <a:ext cx="3139875" cy="439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977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0F01D-C7E3-4E59-2DC8-065C2FD7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F603CE16-EA1D-E2A2-593D-3B5D9A4A34D7}"/>
              </a:ext>
            </a:extLst>
          </p:cNvPr>
          <p:cNvGraphicFramePr>
            <a:graphicFrameLocks noGrp="1" noDrilldown="1" noChangeAspect="1" noMove="1" noResize="1"/>
          </p:cNvGraphicFramePr>
          <p:nvPr>
            <p:extLst>
              <p:ext uri="{D42A27DB-BD31-4B8C-83A1-F6EECF244321}">
                <p14:modId xmlns:p14="http://schemas.microsoft.com/office/powerpoint/2010/main" val="1096193879"/>
              </p:ext>
            </p:extLst>
          </p:nvPr>
        </p:nvGraphicFramePr>
        <p:xfrm>
          <a:off x="-1" y="-77236"/>
          <a:ext cx="12249151" cy="6967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B404AEBA-190C-65EE-9554-ABA9E0F3F1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-77236"/>
                        <a:ext cx="12249151" cy="69677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5FF52581-A5AE-E139-11CC-4FCF1DE8CD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2F9D14-A383-CCBD-ED94-03CC1EA8D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06D02A-1C1C-7036-408E-432FD7B3F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22365-4B39-788F-2139-39F2F277D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9</a:t>
            </a:fld>
            <a:endParaRPr lang="en-FR" dirty="0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960A8C54-D713-3635-AD1B-B9000D0554CF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2889B9B6-6DF3-8329-4748-056DA0915804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9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7CCF1A84-24C4-9D21-BC25-7730C2872D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A17385-73D3-3496-2913-D1FE091D295C}"/>
              </a:ext>
            </a:extLst>
          </p:cNvPr>
          <p:cNvSpPr txBox="1"/>
          <p:nvPr/>
        </p:nvSpPr>
        <p:spPr>
          <a:xfrm>
            <a:off x="609599" y="503212"/>
            <a:ext cx="818444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5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Conflict Activity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58378C6-2C96-6716-3E42-FA97EA8D43E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D640A95-D980-9B0F-F8D0-C2DB28A56A85}"/>
              </a:ext>
            </a:extLst>
          </p:cNvPr>
          <p:cNvSpPr txBox="1"/>
          <p:nvPr/>
        </p:nvSpPr>
        <p:spPr>
          <a:xfrm>
            <a:off x="590713" y="1596298"/>
            <a:ext cx="6950047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850" marR="66675">
              <a:spcBef>
                <a:spcPts val="5"/>
              </a:spcBef>
            </a:pP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Using the same sheet, think about the things </a:t>
            </a:r>
            <a:b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</a:b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that you would </a:t>
            </a:r>
            <a:r>
              <a:rPr lang="en-US" sz="2000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like to improve </a:t>
            </a: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about yourself.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</a:pP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In a different </a:t>
            </a:r>
            <a:r>
              <a:rPr lang="en-US" sz="2000" dirty="0" err="1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coloured</a:t>
            </a: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 pencil, write some things </a:t>
            </a:r>
            <a:b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</a:b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next to your other comments about yourself, </a:t>
            </a:r>
            <a:b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</a:b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that you would 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really like improve.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If felt like a ‘Turtle’ at school, would you like to be more like an ‘Owl’?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If felt like a ‘Shark’ at home with your sister, </a:t>
            </a:r>
            <a:b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</a:b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would you like to be more like a ‘Fox’?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</a:pPr>
            <a:r>
              <a:rPr lang="en-US" sz="2000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Think about what is most important to YOU.</a:t>
            </a:r>
          </a:p>
          <a:p>
            <a:pPr marL="69850" marR="66675">
              <a:spcBef>
                <a:spcPts val="5"/>
              </a:spcBef>
            </a:pPr>
            <a:r>
              <a:rPr lang="en-US" sz="2000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Remember; there are no right or wrong answers! </a:t>
            </a: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F18ADA9-943A-ACA8-8EE4-39AA679276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2217EEC-79DE-13D4-1D5D-16D0375DB4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72949">
            <a:off x="8288775" y="1355982"/>
            <a:ext cx="3200044" cy="448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308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8E8214D0-E9F9-4790-307B-1AF661D4F8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0704835"/>
              </p:ext>
            </p:extLst>
          </p:nvPr>
        </p:nvGraphicFramePr>
        <p:xfrm>
          <a:off x="-1" y="-77236"/>
          <a:ext cx="12249151" cy="6967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5ACB63C7-8CFD-0D9B-E3C9-230D0AA78C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-77236"/>
                        <a:ext cx="12249151" cy="69677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10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7.</a:t>
            </a:r>
          </a:p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9573775-0031-F252-9EE2-C470322D5C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76494" y="5496858"/>
            <a:ext cx="4172501" cy="47881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B94F751-F826-5AB3-4E53-791566E3932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548938" y="1014294"/>
            <a:ext cx="3489861" cy="483903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94C92DD-F660-0B4E-EA60-7274892E518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677C0BA6-2917-4C33-B52E-306020D8A4F2}"/>
</file>

<file path=customXml/itemProps2.xml><?xml version="1.0" encoding="utf-8"?>
<ds:datastoreItem xmlns:ds="http://schemas.openxmlformats.org/officeDocument/2006/customXml" ds:itemID="{D3C2CB41-C7FD-4CA0-A1D5-C6FCF00A6E64}"/>
</file>

<file path=customXml/itemProps3.xml><?xml version="1.0" encoding="utf-8"?>
<ds:datastoreItem xmlns:ds="http://schemas.openxmlformats.org/officeDocument/2006/customXml" ds:itemID="{F9337E2F-607D-45E4-80FD-EB282F7DF0C3}"/>
</file>

<file path=docProps/app.xml><?xml version="1.0" encoding="utf-8"?>
<Properties xmlns="http://schemas.openxmlformats.org/officeDocument/2006/extended-properties" xmlns:vt="http://schemas.openxmlformats.org/officeDocument/2006/docPropsVTypes">
  <TotalTime>1856</TotalTime>
  <Words>741</Words>
  <Application>Microsoft Office PowerPoint</Application>
  <PresentationFormat>Widescreen</PresentationFormat>
  <Paragraphs>122</Paragraphs>
  <Slides>10</Slides>
  <Notes>10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Zona Pro</vt:lpstr>
      <vt:lpstr>Poppins</vt:lpstr>
      <vt:lpstr>Calibri</vt:lpstr>
      <vt:lpstr>Arial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511</cp:revision>
  <dcterms:created xsi:type="dcterms:W3CDTF">2021-11-15T00:55:30Z</dcterms:created>
  <dcterms:modified xsi:type="dcterms:W3CDTF">2025-12-10T03:41:38Z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