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21" r:id="rId4"/>
    <p:sldId id="398" r:id="rId5"/>
    <p:sldId id="344" r:id="rId6"/>
    <p:sldId id="399" r:id="rId7"/>
    <p:sldId id="400" r:id="rId8"/>
    <p:sldId id="394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E0B3B8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.pn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4" Type="http://schemas.openxmlformats.org/officeDocument/2006/relationships/image" Target="../media/image2.emf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.png"/><Relationship Id="rId10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35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4.png"/><Relationship Id="rId5" Type="http://schemas.openxmlformats.org/officeDocument/2006/relationships/image" Target="../media/image19.png"/><Relationship Id="rId10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37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6.png"/><Relationship Id="rId5" Type="http://schemas.openxmlformats.org/officeDocument/2006/relationships/image" Target="../media/image19.png"/><Relationship Id="rId10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39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8.png"/><Relationship Id="rId5" Type="http://schemas.openxmlformats.org/officeDocument/2006/relationships/image" Target="../media/image19.png"/><Relationship Id="rId10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6.svg"/><Relationship Id="rId5" Type="http://schemas.openxmlformats.org/officeDocument/2006/relationships/image" Target="../media/image1.png"/><Relationship Id="rId15" Type="http://schemas.openxmlformats.org/officeDocument/2006/relationships/image" Target="../media/image16.svg"/><Relationship Id="rId10" Type="http://schemas.openxmlformats.org/officeDocument/2006/relationships/image" Target="../media/image5.png"/><Relationship Id="rId4" Type="http://schemas.openxmlformats.org/officeDocument/2006/relationships/image" Target="../media/image2.emf"/><Relationship Id="rId9" Type="http://schemas.openxmlformats.org/officeDocument/2006/relationships/image" Target="../media/image12.sv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D204734-E194-016C-E4B4-198CB0E691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96407"/>
              </p:ext>
            </p:extLst>
          </p:nvPr>
        </p:nvGraphicFramePr>
        <p:xfrm>
          <a:off x="-17929" y="-114298"/>
          <a:ext cx="12308541" cy="6991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A10A4D4-2EBF-2E40-69E8-6368F7E20B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7929" y="-114298"/>
                        <a:ext cx="12308541" cy="6991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801EAD7C-C143-3911-1CED-203279A6CA50}"/>
              </a:ext>
            </a:extLst>
          </p:cNvPr>
          <p:cNvGrpSpPr/>
          <p:nvPr/>
        </p:nvGrpSpPr>
        <p:grpSpPr>
          <a:xfrm>
            <a:off x="-58176" y="6070831"/>
            <a:ext cx="12348788" cy="814821"/>
            <a:chOff x="-17930" y="6070831"/>
            <a:chExt cx="12209930" cy="81482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C6CA053-28F0-6409-C1BA-2871D8390D9C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9A01A21-F022-3DDF-4FDF-71888464C082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6090EA7C-039B-DE38-425B-9626EB093F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90553" y="249901"/>
            <a:ext cx="5221807" cy="4388203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EB20454-C5AD-024F-88F8-3867844BC6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07626" y="4921428"/>
            <a:ext cx="3315556" cy="59383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E83DE51-B1FA-3F07-6AB1-0B1D5664DE98}"/>
              </a:ext>
            </a:extLst>
          </p:cNvPr>
          <p:cNvGrpSpPr/>
          <p:nvPr/>
        </p:nvGrpSpPr>
        <p:grpSpPr>
          <a:xfrm>
            <a:off x="10438423" y="6216303"/>
            <a:ext cx="1552575" cy="523875"/>
            <a:chOff x="8652480" y="6218972"/>
            <a:chExt cx="1552575" cy="523875"/>
          </a:xfrm>
        </p:grpSpPr>
        <p:pic>
          <p:nvPicPr>
            <p:cNvPr id="5" name="Graphic 8">
              <a:extLst>
                <a:ext uri="{FF2B5EF4-FFF2-40B4-BE49-F238E27FC236}">
                  <a16:creationId xmlns:a16="http://schemas.microsoft.com/office/drawing/2014/main" id="{94DBC384-5588-1426-8C39-FFE077B63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6" name="Graphic 22">
              <a:extLst>
                <a:ext uri="{FF2B5EF4-FFF2-40B4-BE49-F238E27FC236}">
                  <a16:creationId xmlns:a16="http://schemas.microsoft.com/office/drawing/2014/main" id="{26D3779A-8975-A834-B056-D7488DC63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868702B-6132-AFA9-B7B1-06DC690932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692006"/>
              </p:ext>
            </p:extLst>
          </p:nvPr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8AB9C21-6C1E-6F5A-18D9-B15E18EB7B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5873AFFD-ADBE-E671-F9EB-54D9ABF6EB60}"/>
              </a:ext>
            </a:extLst>
          </p:cNvPr>
          <p:cNvGrpSpPr/>
          <p:nvPr/>
        </p:nvGrpSpPr>
        <p:grpSpPr>
          <a:xfrm>
            <a:off x="7580451" y="1420340"/>
            <a:ext cx="3819232" cy="4377283"/>
            <a:chOff x="7713432" y="1611086"/>
            <a:chExt cx="3819232" cy="4377283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713432" y="5550096"/>
              <a:ext cx="3819232" cy="438273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B51B0460-1E22-8571-E6E1-290DFA9A6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97998" y="1611086"/>
              <a:ext cx="3118837" cy="4290380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DE90172-A969-CAE3-1DB2-E84237995748}"/>
              </a:ext>
            </a:extLst>
          </p:cNvPr>
          <p:cNvGrpSpPr/>
          <p:nvPr/>
        </p:nvGrpSpPr>
        <p:grpSpPr>
          <a:xfrm>
            <a:off x="698333" y="507865"/>
            <a:ext cx="6498235" cy="5864277"/>
            <a:chOff x="698333" y="507865"/>
            <a:chExt cx="6498235" cy="586427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005936E-E8BA-01ED-793B-F25EB8CB39C5}"/>
                </a:ext>
              </a:extLst>
            </p:cNvPr>
            <p:cNvSpPr txBox="1"/>
            <p:nvPr/>
          </p:nvSpPr>
          <p:spPr>
            <a:xfrm>
              <a:off x="1551310" y="3632781"/>
              <a:ext cx="4230008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Practise keeping calm in difficult situations.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7F1BC2-51EC-E3AC-C495-DF18CEAEA1DF}"/>
                </a:ext>
              </a:extLst>
            </p:cNvPr>
            <p:cNvSpPr txBox="1"/>
            <p:nvPr/>
          </p:nvSpPr>
          <p:spPr>
            <a:xfrm>
              <a:off x="1551310" y="4613232"/>
              <a:ext cx="3896729" cy="1477328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situations can change your emotions.</a:t>
              </a: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103322E6-BFF9-5497-6CDB-30B441610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07260" y="3634837"/>
              <a:ext cx="686861" cy="578409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CF20CDB-57F0-BE3F-934B-706F16AB4CBA}"/>
                </a:ext>
              </a:extLst>
            </p:cNvPr>
            <p:cNvSpPr txBox="1"/>
            <p:nvPr/>
          </p:nvSpPr>
          <p:spPr>
            <a:xfrm>
              <a:off x="830357" y="36193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0FE2DA3-9828-A40B-640A-4869C6BA8A28}"/>
                </a:ext>
              </a:extLst>
            </p:cNvPr>
            <p:cNvGrpSpPr/>
            <p:nvPr/>
          </p:nvGrpSpPr>
          <p:grpSpPr>
            <a:xfrm>
              <a:off x="698333" y="4584092"/>
              <a:ext cx="686861" cy="614516"/>
              <a:chOff x="698333" y="4555062"/>
              <a:chExt cx="686861" cy="614516"/>
            </a:xfrm>
          </p:grpSpPr>
          <p:pic>
            <p:nvPicPr>
              <p:cNvPr id="72" name="Graphic 71">
                <a:extLst>
                  <a:ext uri="{FF2B5EF4-FFF2-40B4-BE49-F238E27FC236}">
                    <a16:creationId xmlns:a16="http://schemas.microsoft.com/office/drawing/2014/main" id="{A18B011D-1E35-8D5E-3ABA-C7B4EAE34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98333" y="4591169"/>
                <a:ext cx="686861" cy="578409"/>
              </a:xfrm>
              <a:prstGeom prst="rect">
                <a:avLst/>
              </a:prstGeom>
            </p:spPr>
          </p:pic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0BBA152-7D92-C6E7-530C-AB24F9FE951F}"/>
                  </a:ext>
                </a:extLst>
              </p:cNvPr>
              <p:cNvSpPr txBox="1"/>
              <p:nvPr/>
            </p:nvSpPr>
            <p:spPr>
              <a:xfrm>
                <a:off x="798729" y="4555062"/>
                <a:ext cx="564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4D21844-E71D-FF59-B829-FDD801C306FA}"/>
                </a:ext>
              </a:extLst>
            </p:cNvPr>
            <p:cNvSpPr txBox="1"/>
            <p:nvPr/>
          </p:nvSpPr>
          <p:spPr>
            <a:xfrm>
              <a:off x="1560237" y="5448812"/>
              <a:ext cx="3896729" cy="92333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about how to keep safe, look for help, and what makes others special. 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7B7EF6F-D4B6-25CB-AD13-604153B91A1D}"/>
                </a:ext>
              </a:extLst>
            </p:cNvPr>
            <p:cNvGrpSpPr/>
            <p:nvPr/>
          </p:nvGrpSpPr>
          <p:grpSpPr>
            <a:xfrm>
              <a:off x="707260" y="5575061"/>
              <a:ext cx="686861" cy="614516"/>
              <a:chOff x="698333" y="4555062"/>
              <a:chExt cx="686861" cy="614516"/>
            </a:xfrm>
          </p:grpSpPr>
          <p:pic>
            <p:nvPicPr>
              <p:cNvPr id="70" name="Graphic 69">
                <a:extLst>
                  <a:ext uri="{FF2B5EF4-FFF2-40B4-BE49-F238E27FC236}">
                    <a16:creationId xmlns:a16="http://schemas.microsoft.com/office/drawing/2014/main" id="{B022DD9D-D95E-50E4-6D33-81658C7AF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98333" y="4591169"/>
                <a:ext cx="686861" cy="578409"/>
              </a:xfrm>
              <a:prstGeom prst="rect">
                <a:avLst/>
              </a:prstGeom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5A98A46-B474-8CCE-3BC5-52A90EA32775}"/>
                  </a:ext>
                </a:extLst>
              </p:cNvPr>
              <p:cNvSpPr txBox="1"/>
              <p:nvPr/>
            </p:nvSpPr>
            <p:spPr>
              <a:xfrm>
                <a:off x="798729" y="4555062"/>
                <a:ext cx="564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59123C7-246E-E6BD-90F7-22420EA12BD5}"/>
                </a:ext>
              </a:extLst>
            </p:cNvPr>
            <p:cNvSpPr txBox="1"/>
            <p:nvPr/>
          </p:nvSpPr>
          <p:spPr>
            <a:xfrm>
              <a:off x="723660" y="507865"/>
              <a:ext cx="57154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56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8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31A574F-A0F1-A5A5-B129-4FAB9500E407}"/>
                </a:ext>
              </a:extLst>
            </p:cNvPr>
            <p:cNvSpPr txBox="1"/>
            <p:nvPr/>
          </p:nvSpPr>
          <p:spPr>
            <a:xfrm>
              <a:off x="723662" y="1487870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Resilience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12305A8-AAC7-4940-59D0-55CD8D2CB3F6}"/>
                </a:ext>
              </a:extLst>
            </p:cNvPr>
            <p:cNvSpPr txBox="1"/>
            <p:nvPr/>
          </p:nvSpPr>
          <p:spPr>
            <a:xfrm>
              <a:off x="707260" y="2796058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aims: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D86359D-CEF3-D2E7-76D2-C0D29F3B76DF}"/>
                </a:ext>
              </a:extLst>
            </p:cNvPr>
            <p:cNvCxnSpPr>
              <a:cxnSpLocks/>
            </p:cNvCxnSpPr>
            <p:nvPr/>
          </p:nvCxnSpPr>
          <p:spPr>
            <a:xfrm>
              <a:off x="812427" y="2377094"/>
              <a:ext cx="5552443" cy="0"/>
            </a:xfrm>
            <a:prstGeom prst="line">
              <a:avLst/>
            </a:prstGeom>
            <a:ln w="38100">
              <a:solidFill>
                <a:srgbClr val="A779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6713842-D1BF-29C0-A08B-FD91E8B6E521}"/>
              </a:ext>
            </a:extLst>
          </p:cNvPr>
          <p:cNvGrpSpPr/>
          <p:nvPr/>
        </p:nvGrpSpPr>
        <p:grpSpPr>
          <a:xfrm>
            <a:off x="-140895" y="-150036"/>
            <a:ext cx="7773333" cy="7170773"/>
            <a:chOff x="-63797" y="-149364"/>
            <a:chExt cx="7773333" cy="717077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EB47E99-F9E8-2EA0-3B66-F9BAD9416111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70773"/>
              <a:chOff x="-50632" y="-81522"/>
              <a:chExt cx="7773333" cy="7170773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48CAF7B-12E0-07A8-4C75-E92341AF4547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70773"/>
                <a:chOff x="-50632" y="-81522"/>
                <a:chExt cx="7773333" cy="7170773"/>
              </a:xfrm>
            </p:grpSpPr>
            <p:pic>
              <p:nvPicPr>
                <p:cNvPr id="27" name="Graphic 24">
                  <a:extLst>
                    <a:ext uri="{FF2B5EF4-FFF2-40B4-BE49-F238E27FC236}">
                      <a16:creationId xmlns:a16="http://schemas.microsoft.com/office/drawing/2014/main" id="{EB4D5208-A6DD-DC4B-246A-2DADA31825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BC8C58FD-3D69-664D-A1CF-E27186743FFD}"/>
                    </a:ext>
                  </a:extLst>
                </p:cNvPr>
                <p:cNvGrpSpPr/>
                <p:nvPr/>
              </p:nvGrpSpPr>
              <p:grpSpPr>
                <a:xfrm>
                  <a:off x="-50632" y="-15822"/>
                  <a:ext cx="7773333" cy="7105073"/>
                  <a:chOff x="-50632" y="-15822"/>
                  <a:chExt cx="7773333" cy="7105073"/>
                </a:xfrm>
              </p:grpSpPr>
              <p:sp>
                <p:nvSpPr>
                  <p:cNvPr id="29" name="Rectangle 25">
                    <a:extLst>
                      <a:ext uri="{FF2B5EF4-FFF2-40B4-BE49-F238E27FC236}">
                        <a16:creationId xmlns:a16="http://schemas.microsoft.com/office/drawing/2014/main" id="{FBD29923-2658-E797-05ED-574137E96EA5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158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30" name="Graphic 28">
                    <a:extLst>
                      <a:ext uri="{FF2B5EF4-FFF2-40B4-BE49-F238E27FC236}">
                        <a16:creationId xmlns:a16="http://schemas.microsoft.com/office/drawing/2014/main" id="{52DE78C6-1609-0AD4-0C00-9D9618D865A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E33DC4D-5610-E522-AB76-F5E125C03D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776694"/>
                    <a:chOff x="707260" y="2007633"/>
                    <a:chExt cx="6472906" cy="776694"/>
                  </a:xfrm>
                </p:grpSpPr>
                <p:sp>
                  <p:nvSpPr>
                    <p:cNvPr id="32" name="TextBox 30">
                      <a:extLst>
                        <a:ext uri="{FF2B5EF4-FFF2-40B4-BE49-F238E27FC236}">
                          <a16:creationId xmlns:a16="http://schemas.microsoft.com/office/drawing/2014/main" id="{882A185E-B511-18DE-D40F-15CB836F94D6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0727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33" name="Straight Connector 32">
                      <a:extLst>
                        <a:ext uri="{FF2B5EF4-FFF2-40B4-BE49-F238E27FC236}">
                          <a16:creationId xmlns:a16="http://schemas.microsoft.com/office/drawing/2014/main" id="{7BA40634-FBF7-FAA3-A590-60150E678C6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A39B3D90-463E-1424-3D36-87E880ADFE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8</a:t>
                </a:r>
              </a:p>
            </p:txBody>
          </p:sp>
          <p:sp>
            <p:nvSpPr>
              <p:cNvPr id="25" name="TextBox 22">
                <a:extLst>
                  <a:ext uri="{FF2B5EF4-FFF2-40B4-BE49-F238E27FC236}">
                    <a16:creationId xmlns:a16="http://schemas.microsoft.com/office/drawing/2014/main" id="{EA941F13-C458-63A9-B959-6DEF588B4E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Exclusion &amp; Bullying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9F59055-2D80-0698-B6DB-88E0547DCFDA}"/>
                </a:ext>
              </a:extLst>
            </p:cNvPr>
            <p:cNvGrpSpPr/>
            <p:nvPr/>
          </p:nvGrpSpPr>
          <p:grpSpPr>
            <a:xfrm>
              <a:off x="743309" y="3032044"/>
              <a:ext cx="5949291" cy="3086233"/>
              <a:chOff x="770089" y="2804609"/>
              <a:chExt cx="6138296" cy="3614742"/>
            </a:xfrm>
          </p:grpSpPr>
          <p:sp>
            <p:nvSpPr>
              <p:cNvPr id="6" name="TextBox 34">
                <a:extLst>
                  <a:ext uri="{FF2B5EF4-FFF2-40B4-BE49-F238E27FC236}">
                    <a16:creationId xmlns:a16="http://schemas.microsoft.com/office/drawing/2014/main" id="{4237C7C6-D199-4B23-6331-5D453AC4BB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807619"/>
                <a:ext cx="550127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Practise using personal and social skills to make and build friendships. </a:t>
                </a:r>
              </a:p>
            </p:txBody>
          </p:sp>
          <p:sp>
            <p:nvSpPr>
              <p:cNvPr id="8" name="TextBox 41">
                <a:extLst>
                  <a:ext uri="{FF2B5EF4-FFF2-40B4-BE49-F238E27FC236}">
                    <a16:creationId xmlns:a16="http://schemas.microsoft.com/office/drawing/2014/main" id="{9E986A01-6C93-B359-F442-6874B098A4B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1" y="3912132"/>
                <a:ext cx="5463801" cy="1081448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Discuss how other people might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feel in a range of challenging situations </a:t>
                </a:r>
                <a:b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</a:br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and discuss how you can support them.</a:t>
                </a:r>
              </a:p>
            </p:txBody>
          </p:sp>
          <p:pic>
            <p:nvPicPr>
              <p:cNvPr id="9" name="Graphic 57">
                <a:extLst>
                  <a:ext uri="{FF2B5EF4-FFF2-40B4-BE49-F238E27FC236}">
                    <a16:creationId xmlns:a16="http://schemas.microsoft.com/office/drawing/2014/main" id="{9901C12E-1A8B-9C00-06E8-59F3061A9E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79015" y="2858542"/>
                <a:ext cx="515458" cy="578409"/>
              </a:xfrm>
              <a:prstGeom prst="rect">
                <a:avLst/>
              </a:prstGeom>
            </p:spPr>
          </p:pic>
          <p:sp>
            <p:nvSpPr>
              <p:cNvPr id="10" name="TextBox 58">
                <a:extLst>
                  <a:ext uri="{FF2B5EF4-FFF2-40B4-BE49-F238E27FC236}">
                    <a16:creationId xmlns:a16="http://schemas.microsoft.com/office/drawing/2014/main" id="{1AB88FFD-0EC2-CB7A-D24F-11D733C6A5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804609"/>
                <a:ext cx="522515" cy="64886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11" name="Graphic 59">
                <a:extLst>
                  <a:ext uri="{FF2B5EF4-FFF2-40B4-BE49-F238E27FC236}">
                    <a16:creationId xmlns:a16="http://schemas.microsoft.com/office/drawing/2014/main" id="{FA201C02-B96D-A855-E166-64C6B6AF73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70089" y="4166423"/>
                <a:ext cx="515458" cy="578409"/>
              </a:xfrm>
              <a:prstGeom prst="rect">
                <a:avLst/>
              </a:prstGeom>
            </p:spPr>
          </p:pic>
          <p:sp>
            <p:nvSpPr>
              <p:cNvPr id="14" name="TextBox 60">
                <a:extLst>
                  <a:ext uri="{FF2B5EF4-FFF2-40B4-BE49-F238E27FC236}">
                    <a16:creationId xmlns:a16="http://schemas.microsoft.com/office/drawing/2014/main" id="{2D5FCAEE-8272-B32B-6131-F50F1F3058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4110389"/>
                <a:ext cx="564177" cy="64886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15" name="TextBox 61">
                <a:extLst>
                  <a:ext uri="{FF2B5EF4-FFF2-40B4-BE49-F238E27FC236}">
                    <a16:creationId xmlns:a16="http://schemas.microsoft.com/office/drawing/2014/main" id="{993624B7-31FE-0454-6FCB-E564571363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9" y="5337903"/>
                <a:ext cx="5198330" cy="1081448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Recognise that there are many ways to bully someone, including online, and find ways to limit bullying in and out of school.</a:t>
                </a:r>
              </a:p>
            </p:txBody>
          </p:sp>
          <p:pic>
            <p:nvPicPr>
              <p:cNvPr id="16" name="Graphic 62">
                <a:extLst>
                  <a:ext uri="{FF2B5EF4-FFF2-40B4-BE49-F238E27FC236}">
                    <a16:creationId xmlns:a16="http://schemas.microsoft.com/office/drawing/2014/main" id="{BB459231-7E41-05C5-645B-96F2C54939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79016" y="5534358"/>
                <a:ext cx="515458" cy="578409"/>
              </a:xfrm>
              <a:prstGeom prst="rect">
                <a:avLst/>
              </a:prstGeom>
            </p:spPr>
          </p:pic>
          <p:sp>
            <p:nvSpPr>
              <p:cNvPr id="17" name="TextBox 63">
                <a:extLst>
                  <a:ext uri="{FF2B5EF4-FFF2-40B4-BE49-F238E27FC236}">
                    <a16:creationId xmlns:a16="http://schemas.microsoft.com/office/drawing/2014/main" id="{CE56DD8E-D1A1-95F1-AB2C-C527E08E7E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548824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016D8B02-B549-B4CB-CC71-F4E1B1EBB0F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47BA4A0-327F-D9BC-2ADF-0EB416612D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278465"/>
              </p:ext>
            </p:extLst>
          </p:nvPr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8AB9C21-6C1E-6F5A-18D9-B15E18EB7B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1694E04-A343-AED6-C5D0-0D5B233EFBC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D88D6E9-7721-5FDA-C589-8ECABBDA8DA4}"/>
              </a:ext>
            </a:extLst>
          </p:cNvPr>
          <p:cNvSpPr txBox="1"/>
          <p:nvPr/>
        </p:nvSpPr>
        <p:spPr>
          <a:xfrm>
            <a:off x="628815" y="1596298"/>
            <a:ext cx="546718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last week?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AU" sz="1900" b="1" dirty="0">
                <a:solidFill>
                  <a:srgbClr val="FFCC66"/>
                </a:solidFill>
                <a:latin typeface="Zona Pro" panose="02010503040002020004" pitchFamily="50" charset="0"/>
              </a:rPr>
              <a:t>exclusion &amp; bullying.</a:t>
            </a: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727AB7F9-9FFC-42C5-CCB3-FA611EB515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50520" y="1496102"/>
            <a:ext cx="2792678" cy="414538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281606E-5904-2342-E0E3-1AC90E24D9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F4E63-70C8-9C45-FE67-A12A40C46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B39425A-8ABB-76AD-4974-D9C99716B4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228764"/>
              </p:ext>
            </p:extLst>
          </p:nvPr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319685" imgH="10145253" progId="">
                  <p:embed/>
                </p:oleObj>
              </mc:Choice>
              <mc:Fallback>
                <p:oleObj r:id="rId2" imgW="18319685" imgH="10145253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282F96B1-C6A2-1440-A702-DDE060C778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6170B-DCCB-21FD-63A8-A962710A7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B5515-A92A-3DE4-4C6B-AD72EB2A9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B44F7-D5DB-23DB-6543-C55471C28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8FB6EB2-BF85-A32E-F7F0-3A7D50D298D6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9CD9F46-B2E3-4DF0-AB93-329FAE16A5BC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6F6B006-72F1-D7EC-408A-89F2902634C8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B4B418F-E777-EF80-1109-65FAB1BE8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C959D64-4210-0D13-2A77-1E9B6E99189F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2F8131F5-1F72-37C5-28D5-0C82758AEA17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AE2C0B8-8516-CF73-B914-8AFA2E14AB46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67A6447B-6A96-CB7A-33CF-0E04761DD41C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54EAC76-D07D-9756-DF87-79B7E71FFF88}"/>
              </a:ext>
            </a:extLst>
          </p:cNvPr>
          <p:cNvCxnSpPr>
            <a:cxnSpLocks/>
          </p:cNvCxnSpPr>
          <p:nvPr/>
        </p:nvCxnSpPr>
        <p:spPr>
          <a:xfrm>
            <a:off x="736600" y="1727084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C4B2A67A-FFC2-90E0-47C9-9D539712C14D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45F0FF27-9DC9-E689-FF97-9EA6826AC3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0AAB8D4-B83D-5582-0596-B2780152515B}"/>
              </a:ext>
            </a:extLst>
          </p:cNvPr>
          <p:cNvSpPr txBox="1"/>
          <p:nvPr/>
        </p:nvSpPr>
        <p:spPr>
          <a:xfrm>
            <a:off x="628815" y="2011091"/>
            <a:ext cx="637069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teacher give will you the ‘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Animal Character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 sheet that you used last lesson.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Each animal has a different personality and ways of dealing with tricky problems and arguments.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remember what was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special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about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each animal?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While watching our next animation; ‘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Handball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’;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keep in mind the different types of animals.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Can you spot any particular ‘animal characters’ </a:t>
            </a:r>
            <a:b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</a:b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in the animation?</a:t>
            </a: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0A6585-C473-E986-2EB4-CB438F558D4C}"/>
              </a:ext>
            </a:extLst>
          </p:cNvPr>
          <p:cNvSpPr txBox="1"/>
          <p:nvPr/>
        </p:nvSpPr>
        <p:spPr>
          <a:xfrm>
            <a:off x="609599" y="503212"/>
            <a:ext cx="52977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Review Conflict 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Management Sheets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EE7F596-A785-E9F7-17B2-36AA36F711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BE9AC22E-5BA2-577A-0471-270BC349A3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05343">
            <a:off x="8404687" y="1482426"/>
            <a:ext cx="2952750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61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2FCECB2-2AF4-61A7-F599-A19993AB859A}"/>
              </a:ext>
            </a:extLst>
          </p:cNvPr>
          <p:cNvSpPr txBox="1"/>
          <p:nvPr/>
        </p:nvSpPr>
        <p:spPr>
          <a:xfrm>
            <a:off x="1242722" y="6358146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E88AFF5-D201-AA4E-C934-0A4D848F3C57}"/>
              </a:ext>
            </a:extLst>
          </p:cNvPr>
          <p:cNvSpPr txBox="1"/>
          <p:nvPr/>
        </p:nvSpPr>
        <p:spPr>
          <a:xfrm>
            <a:off x="1047176" y="181974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Watch the animation</a:t>
            </a:r>
          </a:p>
        </p:txBody>
      </p:sp>
      <p:pic>
        <p:nvPicPr>
          <p:cNvPr id="3" name="Handball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8162B23C-437E-FF2A-9460-5DFA028227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3460" y="753869"/>
            <a:ext cx="9935540" cy="558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7DB1F-DBAC-5213-CB8B-220121129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06E0DB2-0524-FABE-C99A-5DEC1989FA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319685" imgH="10145253" progId="">
                  <p:embed/>
                </p:oleObj>
              </mc:Choice>
              <mc:Fallback>
                <p:oleObj r:id="rId2" imgW="18319685" imgH="10145253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282F96B1-C6A2-1440-A702-DDE060C778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0D20B-8BD1-7DEB-27AE-449FB31B8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5E2D5-FB54-419C-AA92-C91CCDABC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E32CE-A120-AB19-3352-25D0E451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E6A68A7-8CD6-D4C5-7B5C-1216B02CB018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9A10AF0-DEB8-9723-D40C-51635ADE783D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5ECA4AE-D1F2-C599-85D0-8DC449DCF2BF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BE33A0C-82B7-B1D8-3F6F-6E623ED04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790FD05E-A644-F00B-C7D2-E91914CD9275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5CC77A4-AA55-4575-A9D6-24AF3910B14B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EA43BE1-BFF9-5418-AC39-643A122CB310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AECAC87F-3453-7454-32CA-AA77F3E04ACE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83342F-091F-AFF6-4568-47EDE47C95A7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D5740CF8-7FEA-5F7B-5C7C-EAEBDF93CC77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499D0917-6DAE-92D2-F12F-608585183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C97326A-C833-BFB2-4618-B728A91DAF97}"/>
              </a:ext>
            </a:extLst>
          </p:cNvPr>
          <p:cNvSpPr txBox="1"/>
          <p:nvPr/>
        </p:nvSpPr>
        <p:spPr>
          <a:xfrm>
            <a:off x="628815" y="1596298"/>
            <a:ext cx="693238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 a class, match up the characters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in the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animation (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Steg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,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Fin</a:t>
            </a:r>
            <a:r>
              <a:rPr lang="en-GB" dirty="0">
                <a:solidFill>
                  <a:srgbClr val="FFCC66"/>
                </a:solidFill>
                <a:latin typeface="Poppins"/>
                <a:cs typeface="Poppins"/>
              </a:rPr>
              <a:t>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and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Twig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), to the animals.</a:t>
            </a:r>
          </a:p>
          <a:p>
            <a:pPr marL="457200" indent="-457200">
              <a:buAutoNum type="arabicPeriod"/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is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avoiding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getting involved?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is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attacking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What do think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Twig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was thinking?</a:t>
            </a: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Why did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Twig</a:t>
            </a:r>
            <a:r>
              <a:rPr lang="en-GB" dirty="0">
                <a:solidFill>
                  <a:srgbClr val="FFCC66"/>
                </a:solidFill>
                <a:latin typeface="Poppins"/>
                <a:cs typeface="Poppins"/>
              </a:rPr>
              <a:t>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act and feel that way?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Look at the 15 sec mark of the video where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Twig</a:t>
            </a: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looks to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Fin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: What is happening here? </a:t>
            </a:r>
          </a:p>
          <a:p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Would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Twig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have acted differently if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Fin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did something different?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Have you ‘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had to do something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’ so that you didn’t upset another friend? Can you explain this?</a:t>
            </a: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010DDA-4841-B388-8C8D-B097ACD4B1F4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Continued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C740E35-C6B4-BCBC-F4E6-975FC48CFC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38EC9E3-3343-F341-D2E3-3879E06320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76210125-C606-FB17-BF83-19109767E5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75862" y="1800223"/>
            <a:ext cx="3395079" cy="358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30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61E7F-DCB9-B19E-4273-2517447BB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B018A86-666D-D27C-559B-B6BF1457BD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319685" imgH="10145253" progId="">
                  <p:embed/>
                </p:oleObj>
              </mc:Choice>
              <mc:Fallback>
                <p:oleObj r:id="rId2" imgW="18319685" imgH="10145253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06E0DB2-0524-FABE-C99A-5DEC1989FA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0BF05-DCF0-AC53-6D43-C67782DA9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CEB80-AA73-AA04-54F8-7E90DDC89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6524E-B81A-D683-7481-2D04F6660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29F6295-EC8F-2F08-3764-57074A2602A5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D2C0676-A30C-DEF9-CD1E-7420FFFCEF33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C4442A-131F-8BB6-8F86-036D896D3996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9BCF50F-826E-CEFD-66DE-DA2A14A3E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854300B8-D8E1-2720-411A-7C4427D381BC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591C646-3206-6C2F-93BF-EF5676485B3B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7804B6E-6100-564E-4350-76833AA142F0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581F3177-8F35-42CD-7354-5C55F2912DDE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7F99138-95D8-D2BF-F1D5-B209B977CE58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4BF258C5-09EF-0112-9130-BFF637D99DDB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F167355-FF62-BA84-81E3-6ED948C565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6AFB8DC-1AA3-620E-BEDF-F86E9463BFB8}"/>
              </a:ext>
            </a:extLst>
          </p:cNvPr>
          <p:cNvSpPr txBox="1"/>
          <p:nvPr/>
        </p:nvSpPr>
        <p:spPr>
          <a:xfrm>
            <a:off x="628816" y="1596298"/>
            <a:ext cx="670032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Rewatch the ‘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Handball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’ animation. </a:t>
            </a:r>
          </a:p>
          <a:p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Do you think any of the characters is being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‘a bully‘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</a:p>
          <a:p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If so,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how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are they being a bully?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Do you think it’s fair to leave someone out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because there aren’t enough spots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 equipment?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What could you do to make this situation fair for everyone who wants to be involved?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Steg was being ‘excluded’ – left out of the game.</a:t>
            </a:r>
          </a:p>
          <a:p>
            <a:endParaRPr lang="en-GB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If you were playing the game, or being another </a:t>
            </a: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bystander watching the game,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what would you do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,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to make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Steg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feel better?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D86C6A-9F4C-F410-29EA-D9F42A207B9A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Continued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E73C0A6A-2D48-314A-29A1-06CAAB8CAE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04640" y="5057777"/>
            <a:ext cx="3112725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C4A2DB77-9184-92D0-D783-1FF81BFEC8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5D7C357E-EC88-119E-0B27-D8F933DAC7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16310" y="2438400"/>
            <a:ext cx="3646029" cy="290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50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29CEA-D0E6-77F0-EC12-BAC98FCC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82F96B1-C6A2-1440-A702-DDE060C778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319685" imgH="10145253" progId="">
                  <p:embed/>
                </p:oleObj>
              </mc:Choice>
              <mc:Fallback>
                <p:oleObj r:id="rId2" imgW="18319685" imgH="10145253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83D91C9-7740-867F-CA48-66FAEBD5BA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6DB36-856D-2D52-8801-343A57331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1B3E7-B2AF-7843-EF89-A08535BBD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03FEA-833B-4F76-3276-AFDDD3A9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A10F522-449C-2C79-CFFB-B3A744EA1F64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D7C1E0A-4B20-FAAC-CA4A-59E7C48A7664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F6B5230-6F3F-ADB3-EE9C-2B48FD75B4B8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9286FCF-DA4D-6D15-484B-850A32C8C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058CC07-FBBA-242B-3CB5-360103AA580C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E7307EC-78C9-9243-45E4-2ECBE6347435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6F04F9-E6F5-71CB-8967-27D8BCFDB181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B9EC8197-4424-1F73-A307-41734615F09D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78E9F7-22CC-814D-1E0E-87F74EF01EFF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1D97E695-8BD1-F3EB-06A7-AF2FFEBECFA5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BC7F0AB-501E-043C-EE88-58AC4E71E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7B62454-25E7-E726-0837-EB4AFC86252A}"/>
              </a:ext>
            </a:extLst>
          </p:cNvPr>
          <p:cNvSpPr txBox="1"/>
          <p:nvPr/>
        </p:nvSpPr>
        <p:spPr>
          <a:xfrm>
            <a:off x="590715" y="1596298"/>
            <a:ext cx="6831698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Think about a different scenario, where </a:t>
            </a:r>
            <a:r>
              <a:rPr lang="en-US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Steg</a:t>
            </a: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, </a:t>
            </a:r>
            <a:b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</a:br>
            <a:r>
              <a:rPr lang="en-US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Fin </a:t>
            </a: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and </a:t>
            </a:r>
            <a:r>
              <a:rPr lang="en-US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Twig</a:t>
            </a: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, get along well and the game is fun.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In groups, pretend you’re ‘re-writing’ the animation.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Work out some new actions, so that the situation turns out better for all, and all the ‘Feels’ are happy.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In your groups, take turns to ‘act out’ your script.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Think about what it means to be </a:t>
            </a:r>
            <a:r>
              <a:rPr lang="en-US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‘a bully’.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Can you think of ways to be 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kind</a:t>
            </a: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to other people?</a:t>
            </a:r>
          </a:p>
          <a:p>
            <a:pPr marL="69850" marR="66675" algn="ctr">
              <a:spcBef>
                <a:spcPts val="5"/>
              </a:spcBef>
              <a:spcAft>
                <a:spcPts val="0"/>
              </a:spcAft>
            </a:pPr>
            <a:endParaRPr lang="en-US" b="1" dirty="0">
              <a:solidFill>
                <a:srgbClr val="FFCC66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REMEMBER...TREAT OTHERS AS YOU WOULD TREAT A GOOD FRIEND!</a:t>
            </a: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EEDE33-707F-0B71-3D19-D4516054CE96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Group Activity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772F8A32-A6EF-31A4-CCE9-716BABA228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18809AF-B928-1090-0B56-07E5C9F039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5332773-8B09-25F8-9C1D-83772EBD01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746097">
            <a:off x="7878945" y="1980044"/>
            <a:ext cx="3651442" cy="341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85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8AB9C21-6C1E-6F5A-18D9-B15E18EB7B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627118"/>
              </p:ext>
            </p:extLst>
          </p:nvPr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A10A4D4-2EBF-2E40-69E8-6368F7E20B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8.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D19F99B-E1DD-D9D6-9FDB-0C3A925020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5BD8781-34BD-BBB8-4853-7569A0D540F9}"/>
              </a:ext>
            </a:extLst>
          </p:cNvPr>
          <p:cNvGrpSpPr/>
          <p:nvPr/>
        </p:nvGrpSpPr>
        <p:grpSpPr>
          <a:xfrm>
            <a:off x="7580451" y="1420340"/>
            <a:ext cx="3819232" cy="4377283"/>
            <a:chOff x="7713432" y="1611086"/>
            <a:chExt cx="3819232" cy="4377283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572E678-4C5B-F284-F772-81D8ECD6E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713432" y="5550096"/>
              <a:ext cx="3819232" cy="438273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832F4058-4CDE-02F3-CE4C-9836AA8E3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097998" y="1611086"/>
              <a:ext cx="3118837" cy="42903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A470EF5F-D2B8-422F-A3B4-719262F6FC07}"/>
</file>

<file path=customXml/itemProps2.xml><?xml version="1.0" encoding="utf-8"?>
<ds:datastoreItem xmlns:ds="http://schemas.openxmlformats.org/officeDocument/2006/customXml" ds:itemID="{0E81AB91-3FBB-49A6-802A-555571B4EAB9}"/>
</file>

<file path=customXml/itemProps3.xml><?xml version="1.0" encoding="utf-8"?>
<ds:datastoreItem xmlns:ds="http://schemas.openxmlformats.org/officeDocument/2006/customXml" ds:itemID="{42748510-B3EB-4759-A032-C6BA43AC06AD}"/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684</Words>
  <Application>Microsoft Office PowerPoint</Application>
  <PresentationFormat>Widescreen</PresentationFormat>
  <Paragraphs>147</Paragraphs>
  <Slides>9</Slides>
  <Notes>5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Zona Pro</vt:lpstr>
      <vt:lpstr>Calibri</vt:lpstr>
      <vt:lpstr>Poppins</vt:lpstr>
      <vt:lpstr>Calibri Light</vt:lpstr>
      <vt:lpstr>Arial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511</cp:revision>
  <dcterms:created xsi:type="dcterms:W3CDTF">2021-11-15T00:55:30Z</dcterms:created>
  <dcterms:modified xsi:type="dcterms:W3CDTF">2025-12-10T03:42:12Z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