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341" r:id="rId2"/>
    <p:sldId id="320" r:id="rId3"/>
    <p:sldId id="321" r:id="rId4"/>
    <p:sldId id="344" r:id="rId5"/>
    <p:sldId id="406" r:id="rId6"/>
    <p:sldId id="394" r:id="rId7"/>
    <p:sldId id="404" r:id="rId8"/>
    <p:sldId id="405" r:id="rId9"/>
    <p:sldId id="343" r:id="rId10"/>
  </p:sldIdLst>
  <p:sldSz cx="12192000" cy="6858000"/>
  <p:notesSz cx="6858000" cy="9144000"/>
  <p:embeddedFontLst>
    <p:embeddedFont>
      <p:font typeface="Poppins" panose="00000500000000000000" pitchFamily="2" charset="0"/>
      <p:regular r:id="rId12"/>
      <p:bold r:id="rId13"/>
      <p:italic r:id="rId14"/>
      <p:boldItalic r:id="rId15"/>
    </p:embeddedFont>
    <p:embeddedFont>
      <p:font typeface="Zona Pro" panose="02010503040002020004" pitchFamily="50" charset="0"/>
      <p:regular r:id="rId16"/>
      <p:bold r:id="rId17"/>
      <p:italic r:id="rId18"/>
      <p:boldItalic r:id="rId19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8EBEDC"/>
    <a:srgbClr val="592C82"/>
    <a:srgbClr val="E0B3B8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22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17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.png"/><Relationship Id="rId15" Type="http://schemas.openxmlformats.org/officeDocument/2006/relationships/image" Target="../media/image6.svg"/><Relationship Id="rId10" Type="http://schemas.openxmlformats.org/officeDocument/2006/relationships/image" Target="../media/image15.png"/><Relationship Id="rId4" Type="http://schemas.openxmlformats.org/officeDocument/2006/relationships/image" Target="../media/image2.emf"/><Relationship Id="rId9" Type="http://schemas.openxmlformats.org/officeDocument/2006/relationships/image" Target="../media/image14.svg"/><Relationship Id="rId1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sv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.png"/><Relationship Id="rId10" Type="http://schemas.openxmlformats.org/officeDocument/2006/relationships/image" Target="../media/image23.png"/><Relationship Id="rId4" Type="http://schemas.openxmlformats.org/officeDocument/2006/relationships/image" Target="../media/image2.emf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1.png"/><Relationship Id="rId10" Type="http://schemas.openxmlformats.org/officeDocument/2006/relationships/image" Target="../media/image29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emf"/><Relationship Id="rId7" Type="http://schemas.openxmlformats.org/officeDocument/2006/relationships/image" Target="../media/image21.png"/><Relationship Id="rId12" Type="http://schemas.openxmlformats.org/officeDocument/2006/relationships/image" Target="../media/image33.sv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32.png"/><Relationship Id="rId5" Type="http://schemas.openxmlformats.org/officeDocument/2006/relationships/image" Target="../media/image19.png"/><Relationship Id="rId10" Type="http://schemas.openxmlformats.org/officeDocument/2006/relationships/image" Target="../media/image6.sv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.e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35.svg"/><Relationship Id="rId4" Type="http://schemas.openxmlformats.org/officeDocument/2006/relationships/image" Target="../media/image1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emf"/><Relationship Id="rId7" Type="http://schemas.openxmlformats.org/officeDocument/2006/relationships/hyperlink" Target="https://youtu.be/3gK1BsKarek" TargetMode="Externa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37.svg"/><Relationship Id="rId5" Type="http://schemas.openxmlformats.org/officeDocument/2006/relationships/image" Target="../media/image19.png"/><Relationship Id="rId10" Type="http://schemas.openxmlformats.org/officeDocument/2006/relationships/image" Target="../media/image36.png"/><Relationship Id="rId4" Type="http://schemas.openxmlformats.org/officeDocument/2006/relationships/image" Target="../media/image1.png"/><Relationship Id="rId9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.e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39.svg"/><Relationship Id="rId4" Type="http://schemas.openxmlformats.org/officeDocument/2006/relationships/image" Target="../media/image1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sv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16.svg"/><Relationship Id="rId5" Type="http://schemas.openxmlformats.org/officeDocument/2006/relationships/image" Target="../media/image1.png"/><Relationship Id="rId15" Type="http://schemas.openxmlformats.org/officeDocument/2006/relationships/image" Target="../media/image6.svg"/><Relationship Id="rId10" Type="http://schemas.openxmlformats.org/officeDocument/2006/relationships/image" Target="../media/image15.png"/><Relationship Id="rId4" Type="http://schemas.openxmlformats.org/officeDocument/2006/relationships/image" Target="../media/image2.emf"/><Relationship Id="rId9" Type="http://schemas.openxmlformats.org/officeDocument/2006/relationships/image" Target="../media/image12.svg"/><Relationship Id="rId1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DA662939-9D63-8B85-34A6-52105AC69B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115182"/>
              </p:ext>
            </p:extLst>
          </p:nvPr>
        </p:nvGraphicFramePr>
        <p:xfrm>
          <a:off x="0" y="-8356"/>
          <a:ext cx="12262996" cy="681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81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6144FF17-65D0-ECF8-F35E-03F7593D3493}"/>
              </a:ext>
            </a:extLst>
          </p:cNvPr>
          <p:cNvGrpSpPr/>
          <p:nvPr/>
        </p:nvGrpSpPr>
        <p:grpSpPr>
          <a:xfrm>
            <a:off x="-58176" y="6070831"/>
            <a:ext cx="12348788" cy="814821"/>
            <a:chOff x="-17930" y="6070831"/>
            <a:chExt cx="12209930" cy="81482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55DA89E-197C-CD11-DF42-81D6E16122B9}"/>
                </a:ext>
              </a:extLst>
            </p:cNvPr>
            <p:cNvSpPr/>
            <p:nvPr/>
          </p:nvSpPr>
          <p:spPr>
            <a:xfrm>
              <a:off x="-17930" y="6070831"/>
              <a:ext cx="12209930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BFECFE8-2F30-C70A-94EA-994D6255CC84}"/>
                </a:ext>
              </a:extLst>
            </p:cNvPr>
            <p:cNvSpPr txBox="1"/>
            <p:nvPr/>
          </p:nvSpPr>
          <p:spPr>
            <a:xfrm>
              <a:off x="238334" y="6116947"/>
              <a:ext cx="4223627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Professor Shane Pill (PhD)    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Professor Phillip Slee (PhD)     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Associate Professor Deb Agnew (PhD)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Dr Amy Wright (PhD)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Jessica Skuza (Research Assistant)</a:t>
              </a:r>
            </a:p>
          </p:txBody>
        </p:sp>
      </p:grpSp>
      <p:pic>
        <p:nvPicPr>
          <p:cNvPr id="20" name="Graphic 19">
            <a:extLst>
              <a:ext uri="{FF2B5EF4-FFF2-40B4-BE49-F238E27FC236}">
                <a16:creationId xmlns:a16="http://schemas.microsoft.com/office/drawing/2014/main" id="{2FA79145-678D-B28F-8C37-1A42E4055D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90553" y="249901"/>
            <a:ext cx="5221807" cy="4388203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8AC048AE-DCCD-C9D7-D34B-3B98A81975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07626" y="4921428"/>
            <a:ext cx="3315556" cy="59383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E83DE51-B1FA-3F07-6AB1-0B1D5664DE98}"/>
              </a:ext>
            </a:extLst>
          </p:cNvPr>
          <p:cNvGrpSpPr/>
          <p:nvPr/>
        </p:nvGrpSpPr>
        <p:grpSpPr>
          <a:xfrm>
            <a:off x="10438423" y="6201257"/>
            <a:ext cx="1552575" cy="523875"/>
            <a:chOff x="8652480" y="6218972"/>
            <a:chExt cx="1552575" cy="523875"/>
          </a:xfrm>
        </p:grpSpPr>
        <p:pic>
          <p:nvPicPr>
            <p:cNvPr id="5" name="Graphic 8">
              <a:extLst>
                <a:ext uri="{FF2B5EF4-FFF2-40B4-BE49-F238E27FC236}">
                  <a16:creationId xmlns:a16="http://schemas.microsoft.com/office/drawing/2014/main" id="{94DBC384-5588-1426-8C39-FFE077B63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6" name="Graphic 22">
              <a:extLst>
                <a:ext uri="{FF2B5EF4-FFF2-40B4-BE49-F238E27FC236}">
                  <a16:creationId xmlns:a16="http://schemas.microsoft.com/office/drawing/2014/main" id="{26D3779A-8975-A834-B056-D7488DC63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15AF29A7-75F9-C677-1E66-B553DCCC29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7666469"/>
              </p:ext>
            </p:extLst>
          </p:nvPr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DA662939-9D63-8B85-34A6-52105AC69B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5DE90172-A969-CAE3-1DB2-E84237995748}"/>
              </a:ext>
            </a:extLst>
          </p:cNvPr>
          <p:cNvGrpSpPr/>
          <p:nvPr/>
        </p:nvGrpSpPr>
        <p:grpSpPr>
          <a:xfrm>
            <a:off x="698333" y="507865"/>
            <a:ext cx="6498235" cy="5732418"/>
            <a:chOff x="698333" y="507865"/>
            <a:chExt cx="6498235" cy="573241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005936E-E8BA-01ED-793B-F25EB8CB39C5}"/>
                </a:ext>
              </a:extLst>
            </p:cNvPr>
            <p:cNvSpPr txBox="1"/>
            <p:nvPr/>
          </p:nvSpPr>
          <p:spPr>
            <a:xfrm>
              <a:off x="1551310" y="3487641"/>
              <a:ext cx="4230008" cy="92333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how to control our emotions, make smart decisions, and treat others kindly.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F7F1BC2-51EC-E3AC-C495-DF18CEAEA1DF}"/>
                </a:ext>
              </a:extLst>
            </p:cNvPr>
            <p:cNvSpPr txBox="1"/>
            <p:nvPr/>
          </p:nvSpPr>
          <p:spPr>
            <a:xfrm>
              <a:off x="1551310" y="4642260"/>
              <a:ext cx="3896729" cy="1200329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about how to keep safe, look for help,</a:t>
              </a:r>
            </a:p>
            <a:p>
              <a:endPara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endPara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103322E6-BFF9-5497-6CDB-30B441610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07260" y="3634837"/>
              <a:ext cx="686861" cy="578409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CF20CDB-57F0-BE3F-934B-706F16AB4CBA}"/>
                </a:ext>
              </a:extLst>
            </p:cNvPr>
            <p:cNvSpPr txBox="1"/>
            <p:nvPr/>
          </p:nvSpPr>
          <p:spPr>
            <a:xfrm>
              <a:off x="830357" y="3619357"/>
              <a:ext cx="522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0FE2DA3-9828-A40B-640A-4869C6BA8A28}"/>
                </a:ext>
              </a:extLst>
            </p:cNvPr>
            <p:cNvGrpSpPr/>
            <p:nvPr/>
          </p:nvGrpSpPr>
          <p:grpSpPr>
            <a:xfrm>
              <a:off x="698333" y="4584092"/>
              <a:ext cx="686861" cy="614516"/>
              <a:chOff x="698333" y="4555062"/>
              <a:chExt cx="686861" cy="614516"/>
            </a:xfrm>
          </p:grpSpPr>
          <p:pic>
            <p:nvPicPr>
              <p:cNvPr id="72" name="Graphic 71">
                <a:extLst>
                  <a:ext uri="{FF2B5EF4-FFF2-40B4-BE49-F238E27FC236}">
                    <a16:creationId xmlns:a16="http://schemas.microsoft.com/office/drawing/2014/main" id="{A18B011D-1E35-8D5E-3ABA-C7B4EAE349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98333" y="4591169"/>
                <a:ext cx="686861" cy="578409"/>
              </a:xfrm>
              <a:prstGeom prst="rect">
                <a:avLst/>
              </a:prstGeom>
            </p:spPr>
          </p:pic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0BBA152-7D92-C6E7-530C-AB24F9FE951F}"/>
                  </a:ext>
                </a:extLst>
              </p:cNvPr>
              <p:cNvSpPr txBox="1"/>
              <p:nvPr/>
            </p:nvSpPr>
            <p:spPr>
              <a:xfrm>
                <a:off x="798729" y="4555062"/>
                <a:ext cx="5641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32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4D21844-E71D-FF59-B829-FDD801C306FA}"/>
                </a:ext>
              </a:extLst>
            </p:cNvPr>
            <p:cNvSpPr txBox="1"/>
            <p:nvPr/>
          </p:nvSpPr>
          <p:spPr>
            <a:xfrm>
              <a:off x="1560237" y="5593952"/>
              <a:ext cx="3896729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Describe the things that make us and others special. 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07B7EF6F-D4B6-25CB-AD13-604153B91A1D}"/>
                </a:ext>
              </a:extLst>
            </p:cNvPr>
            <p:cNvGrpSpPr/>
            <p:nvPr/>
          </p:nvGrpSpPr>
          <p:grpSpPr>
            <a:xfrm>
              <a:off x="707260" y="5575061"/>
              <a:ext cx="686861" cy="614516"/>
              <a:chOff x="698333" y="4555062"/>
              <a:chExt cx="686861" cy="614516"/>
            </a:xfrm>
          </p:grpSpPr>
          <p:pic>
            <p:nvPicPr>
              <p:cNvPr id="70" name="Graphic 69">
                <a:extLst>
                  <a:ext uri="{FF2B5EF4-FFF2-40B4-BE49-F238E27FC236}">
                    <a16:creationId xmlns:a16="http://schemas.microsoft.com/office/drawing/2014/main" id="{B022DD9D-D95E-50E4-6D33-81658C7AFB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98333" y="4591169"/>
                <a:ext cx="686861" cy="578409"/>
              </a:xfrm>
              <a:prstGeom prst="rect">
                <a:avLst/>
              </a:prstGeom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5A98A46-B474-8CCE-3BC5-52A90EA32775}"/>
                  </a:ext>
                </a:extLst>
              </p:cNvPr>
              <p:cNvSpPr txBox="1"/>
              <p:nvPr/>
            </p:nvSpPr>
            <p:spPr>
              <a:xfrm>
                <a:off x="798729" y="4555062"/>
                <a:ext cx="5641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32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59123C7-246E-E6BD-90F7-22420EA12BD5}"/>
                </a:ext>
              </a:extLst>
            </p:cNvPr>
            <p:cNvSpPr txBox="1"/>
            <p:nvPr/>
          </p:nvSpPr>
          <p:spPr>
            <a:xfrm>
              <a:off x="723660" y="507865"/>
              <a:ext cx="571548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56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9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31A574F-A0F1-A5A5-B129-4FAB9500E407}"/>
                </a:ext>
              </a:extLst>
            </p:cNvPr>
            <p:cNvSpPr txBox="1"/>
            <p:nvPr/>
          </p:nvSpPr>
          <p:spPr>
            <a:xfrm>
              <a:off x="723662" y="1487870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Resilience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12305A8-AAC7-4940-59D0-55CD8D2CB3F6}"/>
                </a:ext>
              </a:extLst>
            </p:cNvPr>
            <p:cNvSpPr txBox="1"/>
            <p:nvPr/>
          </p:nvSpPr>
          <p:spPr>
            <a:xfrm>
              <a:off x="707260" y="2708974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aims: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D86359D-CEF3-D2E7-76D2-C0D29F3B76DF}"/>
                </a:ext>
              </a:extLst>
            </p:cNvPr>
            <p:cNvCxnSpPr>
              <a:cxnSpLocks/>
            </p:cNvCxnSpPr>
            <p:nvPr/>
          </p:nvCxnSpPr>
          <p:spPr>
            <a:xfrm>
              <a:off x="812427" y="2377094"/>
              <a:ext cx="5552443" cy="0"/>
            </a:xfrm>
            <a:prstGeom prst="line">
              <a:avLst/>
            </a:prstGeom>
            <a:ln w="38100">
              <a:solidFill>
                <a:srgbClr val="A779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68FB4CD-0FAA-3D9E-1A64-EC95F55FF615}"/>
              </a:ext>
            </a:extLst>
          </p:cNvPr>
          <p:cNvGrpSpPr/>
          <p:nvPr/>
        </p:nvGrpSpPr>
        <p:grpSpPr>
          <a:xfrm>
            <a:off x="7464260" y="1387083"/>
            <a:ext cx="3838064" cy="4455506"/>
            <a:chOff x="7360163" y="1139957"/>
            <a:chExt cx="4256407" cy="4941149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360163" y="5509558"/>
              <a:ext cx="4172501" cy="478812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2A1D7AC0-264B-0D08-C153-3C346D897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395006" y="1139957"/>
              <a:ext cx="4221564" cy="4941149"/>
            </a:xfrm>
            <a:prstGeom prst="rect">
              <a:avLst/>
            </a:prstGeom>
          </p:spPr>
        </p:pic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95AD8ECF-DC25-6213-E8B4-A0323153D01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4CA829A-665B-5B1A-1F76-044A76B0AB46}"/>
              </a:ext>
            </a:extLst>
          </p:cNvPr>
          <p:cNvGrpSpPr/>
          <p:nvPr/>
        </p:nvGrpSpPr>
        <p:grpSpPr>
          <a:xfrm>
            <a:off x="-140895" y="-150036"/>
            <a:ext cx="7773333" cy="7158073"/>
            <a:chOff x="-63797" y="-149364"/>
            <a:chExt cx="7773333" cy="715807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0089A8E-DCB7-2AF3-D032-A232527676A3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58073"/>
              <a:chOff x="-50632" y="-81522"/>
              <a:chExt cx="7773333" cy="7158073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C3336F9-E1A9-1389-4BC6-1D3457D66E11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58073"/>
                <a:chOff x="-50632" y="-81522"/>
                <a:chExt cx="7773333" cy="7158073"/>
              </a:xfrm>
            </p:grpSpPr>
            <p:pic>
              <p:nvPicPr>
                <p:cNvPr id="24" name="Graphic 24">
                  <a:extLst>
                    <a:ext uri="{FF2B5EF4-FFF2-40B4-BE49-F238E27FC236}">
                      <a16:creationId xmlns:a16="http://schemas.microsoft.com/office/drawing/2014/main" id="{46F68755-7289-9E12-AE0A-1A74DC7F2E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7CCB04A4-F077-9D98-1616-5B5E3B8776FC}"/>
                    </a:ext>
                  </a:extLst>
                </p:cNvPr>
                <p:cNvGrpSpPr/>
                <p:nvPr/>
              </p:nvGrpSpPr>
              <p:grpSpPr>
                <a:xfrm>
                  <a:off x="-50632" y="-28522"/>
                  <a:ext cx="7773333" cy="7105073"/>
                  <a:chOff x="-50632" y="-28522"/>
                  <a:chExt cx="7773333" cy="7105073"/>
                </a:xfrm>
              </p:grpSpPr>
              <p:sp>
                <p:nvSpPr>
                  <p:cNvPr id="27" name="Rectangle 25">
                    <a:extLst>
                      <a:ext uri="{FF2B5EF4-FFF2-40B4-BE49-F238E27FC236}">
                        <a16:creationId xmlns:a16="http://schemas.microsoft.com/office/drawing/2014/main" id="{BE6BE958-7215-BEFC-44A3-70F71239E28F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285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28" name="Graphic 28">
                    <a:extLst>
                      <a:ext uri="{FF2B5EF4-FFF2-40B4-BE49-F238E27FC236}">
                        <a16:creationId xmlns:a16="http://schemas.microsoft.com/office/drawing/2014/main" id="{24181C1C-25D3-25DD-D47B-82D28F75E4A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7E37A7DC-2157-172F-6255-57464237A6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2007633"/>
                    <a:ext cx="6472906" cy="776694"/>
                    <a:chOff x="707260" y="2007633"/>
                    <a:chExt cx="6472906" cy="776694"/>
                  </a:xfrm>
                </p:grpSpPr>
                <p:sp>
                  <p:nvSpPr>
                    <p:cNvPr id="30" name="TextBox 30">
                      <a:extLst>
                        <a:ext uri="{FF2B5EF4-FFF2-40B4-BE49-F238E27FC236}">
                          <a16:creationId xmlns:a16="http://schemas.microsoft.com/office/drawing/2014/main" id="{09619256-BC8A-2EEF-FD46-6B64C68A7A1A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307273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31" name="Straight Connector 30">
                      <a:extLst>
                        <a:ext uri="{FF2B5EF4-FFF2-40B4-BE49-F238E27FC236}">
                          <a16:creationId xmlns:a16="http://schemas.microsoft.com/office/drawing/2014/main" id="{6326F1C9-AE4E-E0E4-F747-9ECAF59DF5B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2007633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22" name="TextBox 18">
                <a:extLst>
                  <a:ext uri="{FF2B5EF4-FFF2-40B4-BE49-F238E27FC236}">
                    <a16:creationId xmlns:a16="http://schemas.microsoft.com/office/drawing/2014/main" id="{E0EAA8C6-379C-3365-8B39-993F4833410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622175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9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B1F7785-8120-016D-5B69-F79CEC9EC4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1498" y="126903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Exclusion &amp; Bullying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3EE4376-E6C0-BA7E-D8E0-3B48B9A68A2A}"/>
                </a:ext>
              </a:extLst>
            </p:cNvPr>
            <p:cNvGrpSpPr/>
            <p:nvPr/>
          </p:nvGrpSpPr>
          <p:grpSpPr>
            <a:xfrm>
              <a:off x="743309" y="3009214"/>
              <a:ext cx="5949291" cy="3209462"/>
              <a:chOff x="770089" y="2777869"/>
              <a:chExt cx="6138296" cy="3759074"/>
            </a:xfrm>
          </p:grpSpPr>
          <p:sp>
            <p:nvSpPr>
              <p:cNvPr id="9" name="TextBox 34">
                <a:extLst>
                  <a:ext uri="{FF2B5EF4-FFF2-40B4-BE49-F238E27FC236}">
                    <a16:creationId xmlns:a16="http://schemas.microsoft.com/office/drawing/2014/main" id="{1CD2DCA8-ABB1-9D53-C35C-31484536274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09" y="2777869"/>
                <a:ext cx="5501276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Practise using personal and social skills to make and build friendships. </a:t>
                </a:r>
              </a:p>
            </p:txBody>
          </p:sp>
          <p:sp>
            <p:nvSpPr>
              <p:cNvPr id="10" name="TextBox 41">
                <a:extLst>
                  <a:ext uri="{FF2B5EF4-FFF2-40B4-BE49-F238E27FC236}">
                    <a16:creationId xmlns:a16="http://schemas.microsoft.com/office/drawing/2014/main" id="{C066F847-C998-1985-3B30-BC22F20CB6D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0" y="3808007"/>
                <a:ext cx="5486837" cy="1081448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Discuss how other people might</a:t>
                </a:r>
              </a:p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feel in a range of challenging situations and discuss what you can do to support them.</a:t>
                </a:r>
              </a:p>
            </p:txBody>
          </p:sp>
          <p:pic>
            <p:nvPicPr>
              <p:cNvPr id="11" name="Graphic 57">
                <a:extLst>
                  <a:ext uri="{FF2B5EF4-FFF2-40B4-BE49-F238E27FC236}">
                    <a16:creationId xmlns:a16="http://schemas.microsoft.com/office/drawing/2014/main" id="{51053903-0160-5562-16A6-38DDE3F9AE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779015" y="2858542"/>
                <a:ext cx="515458" cy="578409"/>
              </a:xfrm>
              <a:prstGeom prst="rect">
                <a:avLst/>
              </a:prstGeom>
            </p:spPr>
          </p:pic>
          <p:sp>
            <p:nvSpPr>
              <p:cNvPr id="14" name="TextBox 58">
                <a:extLst>
                  <a:ext uri="{FF2B5EF4-FFF2-40B4-BE49-F238E27FC236}">
                    <a16:creationId xmlns:a16="http://schemas.microsoft.com/office/drawing/2014/main" id="{16420826-76ED-F970-30C2-0AC713E7A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329" y="2804609"/>
                <a:ext cx="522515" cy="64886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15" name="Graphic 59">
                <a:extLst>
                  <a:ext uri="{FF2B5EF4-FFF2-40B4-BE49-F238E27FC236}">
                    <a16:creationId xmlns:a16="http://schemas.microsoft.com/office/drawing/2014/main" id="{197D8A15-8209-9341-19AE-6BE1E45E71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770089" y="4032549"/>
                <a:ext cx="515458" cy="578409"/>
              </a:xfrm>
              <a:prstGeom prst="rect">
                <a:avLst/>
              </a:prstGeom>
            </p:spPr>
          </p:pic>
          <p:sp>
            <p:nvSpPr>
              <p:cNvPr id="16" name="TextBox 60">
                <a:extLst>
                  <a:ext uri="{FF2B5EF4-FFF2-40B4-BE49-F238E27FC236}">
                    <a16:creationId xmlns:a16="http://schemas.microsoft.com/office/drawing/2014/main" id="{991D2C98-8CA0-DDED-68C8-DAA8C65F498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3426" y="3976516"/>
                <a:ext cx="564177" cy="64886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17" name="TextBox 61">
                <a:extLst>
                  <a:ext uri="{FF2B5EF4-FFF2-40B4-BE49-F238E27FC236}">
                    <a16:creationId xmlns:a16="http://schemas.microsoft.com/office/drawing/2014/main" id="{23FB1980-C21A-DE3E-CA57-57B0250E48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9" y="5131061"/>
                <a:ext cx="4347378" cy="1405882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Recognise that there are many ways to bully someone, including online, and find ways to limit bullying in and out of school.</a:t>
                </a:r>
              </a:p>
            </p:txBody>
          </p:sp>
          <p:pic>
            <p:nvPicPr>
              <p:cNvPr id="18" name="Graphic 62">
                <a:extLst>
                  <a:ext uri="{FF2B5EF4-FFF2-40B4-BE49-F238E27FC236}">
                    <a16:creationId xmlns:a16="http://schemas.microsoft.com/office/drawing/2014/main" id="{548FBEB1-0E9D-28B5-9C69-9ECBFBA394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779016" y="5534358"/>
                <a:ext cx="515458" cy="578409"/>
              </a:xfrm>
              <a:prstGeom prst="rect">
                <a:avLst/>
              </a:prstGeom>
            </p:spPr>
          </p:pic>
          <p:sp>
            <p:nvSpPr>
              <p:cNvPr id="19" name="TextBox 63">
                <a:extLst>
                  <a:ext uri="{FF2B5EF4-FFF2-40B4-BE49-F238E27FC236}">
                    <a16:creationId xmlns:a16="http://schemas.microsoft.com/office/drawing/2014/main" id="{9E0C2772-466E-E596-9490-AD34DDF2C7E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250" y="5488246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7DD1D533-0CCC-DFE8-863C-DDDE03060C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108670"/>
              </p:ext>
            </p:extLst>
          </p:nvPr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15AF29A7-75F9-C677-1E66-B553DCCC29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E8CF58-40E6-A401-33C2-C65873FEDED6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1694E04-A343-AED6-C5D0-0D5B233EFBC3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D88D6E9-7721-5FDA-C589-8ECABBDA8DA4}"/>
              </a:ext>
            </a:extLst>
          </p:cNvPr>
          <p:cNvSpPr txBox="1"/>
          <p:nvPr/>
        </p:nvSpPr>
        <p:spPr>
          <a:xfrm>
            <a:off x="628815" y="1596298"/>
            <a:ext cx="556258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last week?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AU" sz="2000" b="1" dirty="0">
                <a:solidFill>
                  <a:srgbClr val="FFCC66"/>
                </a:solidFill>
                <a:latin typeface="Zona Pro" panose="02010503040002020004" pitchFamily="50" charset="0"/>
              </a:rPr>
              <a:t>exclusion &amp; bullying.</a:t>
            </a: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get ready to look at the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727AB7F9-9FFC-42C5-CCB3-FA611EB515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50520" y="1496102"/>
            <a:ext cx="2792678" cy="414538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A425C90-54D7-E2CD-7049-47EE9277426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2FCECB2-2AF4-61A7-F599-A19993AB859A}"/>
              </a:ext>
            </a:extLst>
          </p:cNvPr>
          <p:cNvSpPr txBox="1"/>
          <p:nvPr/>
        </p:nvSpPr>
        <p:spPr>
          <a:xfrm>
            <a:off x="1280822" y="6173787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0E88AFF5-D201-AA4E-C934-0A4D848F3C57}"/>
              </a:ext>
            </a:extLst>
          </p:cNvPr>
          <p:cNvSpPr txBox="1"/>
          <p:nvPr/>
        </p:nvSpPr>
        <p:spPr>
          <a:xfrm>
            <a:off x="1047176" y="55671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Watch the animation</a:t>
            </a:r>
          </a:p>
        </p:txBody>
      </p:sp>
      <p:pic>
        <p:nvPicPr>
          <p:cNvPr id="3" name="Handball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C50BB9A7-1AAF-80C2-41FB-7D4C07C3B7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23376" y="612002"/>
            <a:ext cx="9852248" cy="554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E427F-9B27-23A1-AD01-2A64B9B1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9955D78-8E3E-5E79-70A0-D1B8641C59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7F9057E7-D70F-48F8-F40F-578D6203EB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AFCA1-8DC5-53FF-4FE8-F9900C070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6AE66-0E52-7ADA-D1B6-125998545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6CADC-0669-9579-2D5B-06B490A23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31775ED-02AC-F0DD-F7F4-78A46E4B849D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710EFBD-6BD0-1C07-577E-BA4CB44F2913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D90E391-3418-0648-392D-2DA40F812800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71ADF6C-1F0F-3392-F1FE-2B8B421AB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29024DF-754B-F54E-6340-BD521943C1F3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25F675D2-EAAF-6BB6-17C3-CBB497A7A72B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6D2F53E-DB42-DA8F-B51F-8205D25BA691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3E68BBD8-4C29-CBF2-95D8-893B21EA058A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E6C7A2E-3232-9600-1F5A-72E5FCC57C5A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8874A66F-7ADD-637C-C81F-E7570ECAF5E0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27EE435-DFB3-A4C5-C7C2-54CE33DF94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8D34494-F359-4A08-CC19-C843AF290E64}"/>
              </a:ext>
            </a:extLst>
          </p:cNvPr>
          <p:cNvSpPr txBox="1"/>
          <p:nvPr/>
        </p:nvSpPr>
        <p:spPr>
          <a:xfrm>
            <a:off x="628816" y="1596298"/>
            <a:ext cx="620322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Watch the ‘</a:t>
            </a:r>
            <a:r>
              <a:rPr lang="en-GB" sz="1900" b="1" dirty="0">
                <a:solidFill>
                  <a:srgbClr val="FFCC66"/>
                </a:solidFill>
                <a:latin typeface="Poppins"/>
                <a:cs typeface="Poppins"/>
              </a:rPr>
              <a:t>Handball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’ animation again.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Can you remember the characters in the video, and how they were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acting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Were they being </a:t>
            </a:r>
            <a:r>
              <a:rPr lang="en-GB" sz="19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kind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GB" sz="19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including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each other?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keep this in mind before we move on to</a:t>
            </a: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our next activity.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EEDF46-4444-85A7-DBE4-602F1887F71C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C7B6C4E9-DEB9-990B-D581-28ADF0109F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09248" y="5057777"/>
            <a:ext cx="3447404" cy="47881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142275A-FB11-9865-962C-AB1C9FD2F0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41456BA-B05E-1EC1-749D-6B1DB00F1E2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68257" y="1800223"/>
            <a:ext cx="2512694" cy="358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35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29CEA-D0E6-77F0-EC12-BAC98FCC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F9057E7-D70F-48F8-F40F-578D6203EB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108670"/>
              </p:ext>
            </p:extLst>
          </p:nvPr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15AF29A7-75F9-C677-1E66-B553DCCC29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6DB36-856D-2D52-8801-343A57331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1B3E7-B2AF-7843-EF89-A08535BBD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03FEA-833B-4F76-3276-AFDDD3A97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A10F522-449C-2C79-CFFB-B3A744EA1F64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D7C1E0A-4B20-FAAC-CA4A-59E7C48A7664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F6B5230-6F3F-ADB3-EE9C-2B48FD75B4B8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59286FCF-DA4D-6D15-484B-850A32C8C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058CC07-FBBA-242B-3CB5-360103AA580C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E7307EC-78C9-9243-45E4-2ECBE6347435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06F04F9-E6F5-71CB-8967-27D8BCFDB181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B9EC8197-4424-1F73-A307-41734615F09D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D78E9F7-22CC-814D-1E0E-87F74EF01EFF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1D97E695-8BD1-F3EB-06A7-AF2FFEBECFA5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BC7F0AB-501E-043C-EE88-58AC4E71E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7B62454-25E7-E726-0837-EB4AFC86252A}"/>
              </a:ext>
            </a:extLst>
          </p:cNvPr>
          <p:cNvSpPr txBox="1"/>
          <p:nvPr/>
        </p:nvSpPr>
        <p:spPr>
          <a:xfrm>
            <a:off x="628816" y="1596298"/>
            <a:ext cx="633433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Your teacher will hand you out a worksheet, with the animation characters, </a:t>
            </a:r>
            <a:r>
              <a:rPr lang="en-GB" sz="1900" b="1" dirty="0">
                <a:solidFill>
                  <a:srgbClr val="FFCC66"/>
                </a:solidFill>
                <a:latin typeface="Poppins"/>
                <a:cs typeface="Poppins"/>
              </a:rPr>
              <a:t>Twig</a:t>
            </a:r>
            <a:r>
              <a:rPr lang="en-GB" sz="1900" dirty="0">
                <a:solidFill>
                  <a:srgbClr val="FFCC66"/>
                </a:solidFill>
                <a:latin typeface="Poppins"/>
                <a:cs typeface="Poppins"/>
              </a:rPr>
              <a:t>, </a:t>
            </a:r>
            <a:r>
              <a:rPr lang="en-GB" sz="1900" b="1" dirty="0">
                <a:solidFill>
                  <a:srgbClr val="FFCC66"/>
                </a:solidFill>
                <a:latin typeface="Poppins"/>
                <a:cs typeface="Poppins"/>
              </a:rPr>
              <a:t>Steg</a:t>
            </a:r>
            <a:r>
              <a:rPr lang="en-GB" sz="1900" dirty="0">
                <a:solidFill>
                  <a:srgbClr val="FFCC66"/>
                </a:solidFill>
                <a:latin typeface="Poppins"/>
                <a:cs typeface="Poppins"/>
              </a:rPr>
              <a:t> 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and</a:t>
            </a:r>
            <a:r>
              <a:rPr lang="en-GB" sz="1900" dirty="0">
                <a:solidFill>
                  <a:srgbClr val="FFCC66"/>
                </a:solidFill>
                <a:latin typeface="Poppins"/>
                <a:cs typeface="Poppins"/>
              </a:rPr>
              <a:t> </a:t>
            </a:r>
            <a:r>
              <a:rPr lang="en-GB" sz="1900" b="1" dirty="0">
                <a:solidFill>
                  <a:srgbClr val="FFCC66"/>
                </a:solidFill>
                <a:latin typeface="Poppins"/>
                <a:cs typeface="Poppins"/>
              </a:rPr>
              <a:t>Fin</a:t>
            </a:r>
            <a:r>
              <a:rPr lang="en-GB" sz="1900" dirty="0">
                <a:solidFill>
                  <a:srgbClr val="FFCC66"/>
                </a:solidFill>
                <a:latin typeface="Poppins"/>
                <a:cs typeface="Poppins"/>
              </a:rPr>
              <a:t>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Think about your ‘plays’ from the last lesson, that showed how things could turn out differently for all.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Next to each character, list some good qualities and feelings that each character could practise, </a:t>
            </a:r>
            <a:b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to improve themselves and </a:t>
            </a:r>
            <a:r>
              <a:rPr lang="en-GB" sz="1900" b="1" dirty="0">
                <a:solidFill>
                  <a:srgbClr val="FFCC66"/>
                </a:solidFill>
                <a:latin typeface="Poppins"/>
                <a:cs typeface="Poppins"/>
              </a:rPr>
              <a:t>‘be a better friend’ </a:t>
            </a:r>
            <a:br>
              <a:rPr lang="en-GB" sz="1900" b="1" dirty="0">
                <a:solidFill>
                  <a:srgbClr val="FFCC66"/>
                </a:solidFill>
                <a:latin typeface="Poppins"/>
                <a:cs typeface="Poppins"/>
              </a:rPr>
            </a:b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to each other. </a:t>
            </a:r>
          </a:p>
          <a:p>
            <a:endParaRPr lang="en-GB" sz="19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E.g</a:t>
            </a:r>
            <a:r>
              <a:rPr lang="en-GB" sz="1900" dirty="0">
                <a:solidFill>
                  <a:srgbClr val="FFCC66"/>
                </a:solidFill>
                <a:latin typeface="Poppins"/>
                <a:cs typeface="Poppins"/>
              </a:rPr>
              <a:t>. </a:t>
            </a:r>
            <a:br>
              <a:rPr lang="en-GB" sz="1900" dirty="0">
                <a:solidFill>
                  <a:srgbClr val="FFCC66"/>
                </a:solidFill>
                <a:latin typeface="Poppins"/>
                <a:cs typeface="Poppins"/>
              </a:rPr>
            </a:br>
            <a:br>
              <a:rPr lang="en-GB" sz="1900" dirty="0">
                <a:solidFill>
                  <a:srgbClr val="FFCC66"/>
                </a:solidFill>
                <a:latin typeface="Poppins"/>
                <a:cs typeface="Poppins"/>
              </a:rPr>
            </a:br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19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/>
                <a:cs typeface="Poppins"/>
              </a:rPr>
              <a:t>Fin</a:t>
            </a:r>
            <a:r>
              <a:rPr lang="en-GB" sz="1900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/>
                <a:cs typeface="Poppins"/>
              </a:rPr>
              <a:t> 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might need to be braver to support </a:t>
            </a:r>
            <a:r>
              <a:rPr lang="en-GB" sz="19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/>
                <a:cs typeface="Poppins"/>
              </a:rPr>
              <a:t>Steg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.</a:t>
            </a:r>
          </a:p>
          <a:p>
            <a:endParaRPr lang="en-GB" sz="19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19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/>
                <a:cs typeface="Poppins"/>
              </a:rPr>
              <a:t>Twig 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needs to be kinder to include </a:t>
            </a:r>
            <a:r>
              <a:rPr lang="en-GB" sz="19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/>
                <a:cs typeface="Poppins"/>
              </a:rPr>
              <a:t>Steg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EEDE33-707F-0B71-3D19-D4516054CE96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Character Printout Activity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C8DCB3A-582C-F708-5CFE-DD1C4C4B50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7AAAB718-1DA7-8BE7-AA4E-26570E8988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52882">
            <a:off x="7905916" y="2059445"/>
            <a:ext cx="3984199" cy="286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85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BF1E9-912D-26D4-7575-BA9D555E0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240E6A2-D58F-9785-73CA-D0E50405B3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7F9057E7-D70F-48F8-F40F-578D6203EB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343FB-B885-AEAA-D3EF-D44064D59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9BD55-B363-FDEF-3598-278BAED27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4E38B-C084-E3E1-ED36-84D56ED59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C18CC18-9671-03BD-44E3-D97323ABB494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B04DB86-2070-717F-ADBB-110AA2A32FB5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52A7FE2-B49C-3706-68CD-761B298FCCCC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69F5EB3-31C1-A73F-27FF-2795E3CFB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09243C7B-54BC-FD9E-650D-4533D7BE71D4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C5E3B22-B2C9-DD95-91CA-DA03FA511448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1847A01-DF01-5945-D314-05CF00DD69E6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6C9E2ACA-55CA-CDB3-A7E5-C073DEC94F93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C15FD6F-A5CE-68FE-8069-F63FC443BFF6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DF685D75-5CAC-37CE-018C-685093F90843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38F85C64-D5E6-E03F-18BC-EFD007F295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DE38209-6346-E7B0-3CA3-16421AEDD3A8}"/>
              </a:ext>
            </a:extLst>
          </p:cNvPr>
          <p:cNvSpPr txBox="1"/>
          <p:nvPr/>
        </p:nvSpPr>
        <p:spPr>
          <a:xfrm>
            <a:off x="628815" y="1596298"/>
            <a:ext cx="6441783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Watch the following video ‘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Bullying. No Way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!’: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rgbClr val="8EBEDC"/>
                </a:solidFill>
                <a:latin typeface="Poppins"/>
                <a:cs typeface="Poppin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https://youtube/3gK1BsKarek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is a bully?</a:t>
            </a:r>
          </a:p>
          <a:p>
            <a:endParaRPr lang="en-GB" sz="19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Write examples you have seen of ‘</a:t>
            </a:r>
            <a:r>
              <a:rPr lang="en-GB" sz="1900" b="1" dirty="0">
                <a:solidFill>
                  <a:srgbClr val="FFCC66"/>
                </a:solidFill>
                <a:latin typeface="Poppins"/>
                <a:cs typeface="Poppins"/>
              </a:rPr>
              <a:t>bullying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’ in:</a:t>
            </a:r>
          </a:p>
          <a:p>
            <a:endParaRPr lang="en-GB" sz="19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classroom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school yard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Outside of the school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internet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8DCF62-C2D7-E86C-8FAE-48A29182632F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Watch </a:t>
            </a:r>
            <a:r>
              <a:rPr lang="en-AU" sz="2800" b="1" dirty="0" err="1">
                <a:solidFill>
                  <a:srgbClr val="FFCC66"/>
                </a:solidFill>
                <a:latin typeface="Zona Pro" panose="02010503040002020004" pitchFamily="50" charset="0"/>
              </a:rPr>
              <a:t>Youtube</a:t>
            </a:r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 Video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A159AF7-26D5-5215-17EB-474CC0328B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0EF73DD-25C1-FFF4-1C45-A20A64C4E3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1330716">
            <a:off x="7839432" y="2209800"/>
            <a:ext cx="4092218" cy="245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134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14458-1281-157D-1405-2721AEAF0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754EC4E-0CCF-FB4F-89D8-6CCB66F40F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9240E6A2-D58F-9785-73CA-D0E50405B3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4B665-C3B9-5400-01B7-83CEB34C7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2324C-0EA7-F3DC-ACE9-92AFA5F96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36E50-6E0A-E915-9FED-849CFACE1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00DDFEA-FBBF-D359-BAF9-20F5C28135F3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B3FD192-C0F2-BE6A-B6C6-ADFB7E38DA4B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7A20F3-62E1-E88C-68ED-2B6F37CB896A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4AE450AB-9E00-F7CB-6F33-E8C30D2B2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772C2CED-4297-213E-9BA0-9B1C1D2579E0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70D7E73D-5B1A-9338-AE9F-866DA7142AC9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C560878-98BE-B59C-A607-684E909D9FCD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D54B0BD9-C686-989F-F559-67D22BD4F3DE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E9749C6-FDFA-E58E-7597-0E2F54A2CBAE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82FD8862-C2A5-7DF3-D266-4D10F4D4D6E7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BBA47331-D64D-416F-E2C1-B6FC4AA506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49CEDDC-530E-E9B8-8A01-BB80D0E72A27}"/>
              </a:ext>
            </a:extLst>
          </p:cNvPr>
          <p:cNvSpPr txBox="1"/>
          <p:nvPr/>
        </p:nvSpPr>
        <p:spPr>
          <a:xfrm>
            <a:off x="628815" y="1596298"/>
            <a:ext cx="690791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Go through each of your examples of bullying</a:t>
            </a:r>
          </a:p>
          <a:p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Carefully. Share them with the class.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Use the words </a:t>
            </a:r>
            <a:r>
              <a:rPr lang="en-GB" sz="1900" b="1" dirty="0">
                <a:solidFill>
                  <a:srgbClr val="FFCC66"/>
                </a:solidFill>
                <a:latin typeface="Poppins"/>
                <a:cs typeface="Poppins"/>
              </a:rPr>
              <a:t>‘Upstanders 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and </a:t>
            </a:r>
            <a:r>
              <a:rPr lang="en-GB" sz="1900" b="1" dirty="0">
                <a:solidFill>
                  <a:srgbClr val="FFCC66"/>
                </a:solidFill>
                <a:latin typeface="Poppins"/>
                <a:cs typeface="Poppins"/>
              </a:rPr>
              <a:t>‘Bystanders’</a:t>
            </a: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describe what happened.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Upstander: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 person that helps to stop bad behaviour and helps to sort the situation out in a good way.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 upstander helps to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defend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the victim.</a:t>
            </a:r>
          </a:p>
          <a:p>
            <a:endParaRPr lang="en-GB" sz="19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Bystander:  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Someone that </a:t>
            </a:r>
            <a:r>
              <a:rPr lang="en-GB" sz="1900" b="1" dirty="0">
                <a:solidFill>
                  <a:srgbClr val="FFCC66"/>
                </a:solidFill>
                <a:latin typeface="Poppins"/>
                <a:cs typeface="Poppins"/>
              </a:rPr>
              <a:t>doesn’t get involved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 in the situation.</a:t>
            </a:r>
          </a:p>
          <a:p>
            <a:endParaRPr lang="en-GB" sz="19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Your teacher will give you a printout. </a:t>
            </a:r>
            <a:b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</a:br>
            <a:b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1900" b="1" dirty="0">
                <a:solidFill>
                  <a:srgbClr val="FFCC66"/>
                </a:solidFill>
                <a:latin typeface="Poppins"/>
                <a:cs typeface="Poppins"/>
              </a:rPr>
              <a:t>Which role would you take? Explain why?</a:t>
            </a:r>
            <a:endParaRPr lang="en-GB" sz="19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7578AF-BDE7-8C56-9496-DF9E26ACA3C1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5: Bystander or Upstander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A93450E-0F79-69DF-004E-D1C3185429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63B008C9-FFFC-7F7B-D55F-B6A2A979D6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8058">
            <a:off x="8316725" y="1333416"/>
            <a:ext cx="3147902" cy="444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669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4A89B5D-C7E5-E03F-CF47-69C2718BF6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A72DE41A-3FFE-FF35-C327-9DADDCB0A7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9.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FBE30A8-5D60-BE46-71A0-1C977E75F9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60163" y="5509558"/>
            <a:ext cx="4172501" cy="47881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6B64EC7-8CF5-A78A-B8D8-C0CCBEC6ACE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395006" y="1139957"/>
            <a:ext cx="4221564" cy="494114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2BC0E89-2F62-DCCA-9C8E-AD83F0D9FB5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26042530-CDE4-4A84-A7B8-92B6E1EEFE15}"/>
</file>

<file path=customXml/itemProps2.xml><?xml version="1.0" encoding="utf-8"?>
<ds:datastoreItem xmlns:ds="http://schemas.openxmlformats.org/officeDocument/2006/customXml" ds:itemID="{42CEE2D6-7D49-4DA3-977F-7CB48BC781C5}"/>
</file>

<file path=customXml/itemProps3.xml><?xml version="1.0" encoding="utf-8"?>
<ds:datastoreItem xmlns:ds="http://schemas.openxmlformats.org/officeDocument/2006/customXml" ds:itemID="{B8D73F4E-2B46-4EC3-B7D4-EECE8372323F}"/>
</file>

<file path=docProps/app.xml><?xml version="1.0" encoding="utf-8"?>
<Properties xmlns="http://schemas.openxmlformats.org/officeDocument/2006/extended-properties" xmlns:vt="http://schemas.openxmlformats.org/officeDocument/2006/docPropsVTypes">
  <TotalTime>1840</TotalTime>
  <Words>589</Words>
  <Application>Microsoft Office PowerPoint</Application>
  <PresentationFormat>Widescreen</PresentationFormat>
  <Paragraphs>133</Paragraphs>
  <Slides>9</Slides>
  <Notes>5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arial</vt:lpstr>
      <vt:lpstr>Calibri Light</vt:lpstr>
      <vt:lpstr>Zona Pro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513</cp:revision>
  <dcterms:created xsi:type="dcterms:W3CDTF">2021-11-15T00:55:30Z</dcterms:created>
  <dcterms:modified xsi:type="dcterms:W3CDTF">2025-12-10T03:42:52Z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