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94" r:id="rId5"/>
    <p:sldId id="400" r:id="rId6"/>
    <p:sldId id="395" r:id="rId7"/>
    <p:sldId id="398" r:id="rId8"/>
    <p:sldId id="399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5.png"/><Relationship Id="rId5" Type="http://schemas.openxmlformats.org/officeDocument/2006/relationships/image" Target="../media/image17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5.png"/><Relationship Id="rId5" Type="http://schemas.openxmlformats.org/officeDocument/2006/relationships/image" Target="../media/image17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emf"/><Relationship Id="rId7" Type="http://schemas.openxmlformats.org/officeDocument/2006/relationships/hyperlink" Target="http://www.caper.com.au/" TargetMode="Externa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per.com.au/" TargetMode="External"/><Relationship Id="rId3" Type="http://schemas.openxmlformats.org/officeDocument/2006/relationships/image" Target="../media/image2.emf"/><Relationship Id="rId7" Type="http://schemas.openxmlformats.org/officeDocument/2006/relationships/image" Target="../media/image2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29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8.png"/><Relationship Id="rId5" Type="http://schemas.openxmlformats.org/officeDocument/2006/relationships/image" Target="../media/image17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5" Type="http://schemas.openxmlformats.org/officeDocument/2006/relationships/image" Target="../media/image6.svg"/><Relationship Id="rId10" Type="http://schemas.openxmlformats.org/officeDocument/2006/relationships/image" Target="../media/image13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5373D8D-26B7-DC7C-C594-646F53C46A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069820"/>
              </p:ext>
            </p:extLst>
          </p:nvPr>
        </p:nvGraphicFramePr>
        <p:xfrm>
          <a:off x="-45546" y="1365"/>
          <a:ext cx="12308542" cy="685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856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220FB7D-C949-4A77-BEFA-D08CB63BB95A}"/>
              </a:ext>
            </a:extLst>
          </p:cNvPr>
          <p:cNvSpPr/>
          <p:nvPr/>
        </p:nvSpPr>
        <p:spPr>
          <a:xfrm>
            <a:off x="-17930" y="6070831"/>
            <a:ext cx="12308542" cy="805099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629880B-7F97-B1E7-A3E5-43339D54005B}"/>
              </a:ext>
            </a:extLst>
          </p:cNvPr>
          <p:cNvGrpSpPr/>
          <p:nvPr/>
        </p:nvGrpSpPr>
        <p:grpSpPr>
          <a:xfrm>
            <a:off x="-58176" y="6070831"/>
            <a:ext cx="12348788" cy="814821"/>
            <a:chOff x="-17930" y="6070831"/>
            <a:chExt cx="12209930" cy="81482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FFB78AA-2704-0453-1E8B-0523A005EFE9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8529C6-A451-55B9-8570-9B563454AFFA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2408C42F-0308-F2D3-20DB-5460AF14BA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90553" y="249901"/>
            <a:ext cx="5221807" cy="438820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096C44C-85CF-7586-A33E-EC2F78BE68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7626" y="4921428"/>
            <a:ext cx="3315556" cy="59383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E83DE51-B1FA-3F07-6AB1-0B1D5664DE98}"/>
              </a:ext>
            </a:extLst>
          </p:cNvPr>
          <p:cNvGrpSpPr/>
          <p:nvPr/>
        </p:nvGrpSpPr>
        <p:grpSpPr>
          <a:xfrm>
            <a:off x="10438423" y="6213957"/>
            <a:ext cx="1552575" cy="523875"/>
            <a:chOff x="8652480" y="6218972"/>
            <a:chExt cx="1552575" cy="523875"/>
          </a:xfrm>
        </p:grpSpPr>
        <p:pic>
          <p:nvPicPr>
            <p:cNvPr id="6" name="Graphic 8">
              <a:extLst>
                <a:ext uri="{FF2B5EF4-FFF2-40B4-BE49-F238E27FC236}">
                  <a16:creationId xmlns:a16="http://schemas.microsoft.com/office/drawing/2014/main" id="{94DBC384-5588-1426-8C39-FFE077B63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7" name="Graphic 22">
              <a:extLst>
                <a:ext uri="{FF2B5EF4-FFF2-40B4-BE49-F238E27FC236}">
                  <a16:creationId xmlns:a16="http://schemas.microsoft.com/office/drawing/2014/main" id="{26D3779A-8975-A834-B056-D7488DC63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D2479B5-2558-0D73-BB21-558A651C8A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744631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5373D8D-26B7-DC7C-C594-646F53C46A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7A45A85-7BD1-CD95-F6C7-D657F1DF6C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12187" y="1065574"/>
            <a:ext cx="3756151" cy="484732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5BFC3BA-719A-5320-E89D-F5F6E98FF056}"/>
              </a:ext>
            </a:extLst>
          </p:cNvPr>
          <p:cNvGrpSpPr/>
          <p:nvPr/>
        </p:nvGrpSpPr>
        <p:grpSpPr>
          <a:xfrm>
            <a:off x="-140895" y="-150036"/>
            <a:ext cx="7773333" cy="7158073"/>
            <a:chOff x="-63797" y="-149364"/>
            <a:chExt cx="7773333" cy="71580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1B2711F-69BE-0C1B-4F75-C31D3F06DEDB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08D7082-0152-EFFB-4474-2BCCDBF24C95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23" name="Graphic 24">
                  <a:extLst>
                    <a:ext uri="{FF2B5EF4-FFF2-40B4-BE49-F238E27FC236}">
                      <a16:creationId xmlns:a16="http://schemas.microsoft.com/office/drawing/2014/main" id="{78E678A2-37BF-36B4-AFC3-D53A0C9D06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BF31A068-CD11-3A70-2A31-8E6A2537323D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25" name="Rectangle 25">
                    <a:extLst>
                      <a:ext uri="{FF2B5EF4-FFF2-40B4-BE49-F238E27FC236}">
                        <a16:creationId xmlns:a16="http://schemas.microsoft.com/office/drawing/2014/main" id="{E6B0C23C-657C-97F2-2743-8F061A3E30C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27" name="Graphic 28">
                    <a:extLst>
                      <a:ext uri="{FF2B5EF4-FFF2-40B4-BE49-F238E27FC236}">
                        <a16:creationId xmlns:a16="http://schemas.microsoft.com/office/drawing/2014/main" id="{A9D69D75-6A9A-D12E-7D5C-980357F6EB5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18C966A-36CC-629F-B4CF-8AC5DA532C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29" name="TextBox 30">
                      <a:extLst>
                        <a:ext uri="{FF2B5EF4-FFF2-40B4-BE49-F238E27FC236}">
                          <a16:creationId xmlns:a16="http://schemas.microsoft.com/office/drawing/2014/main" id="{3431ED60-AAE6-E7B7-F05E-E64C4387AE56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30" name="Straight Connector 29">
                      <a:extLst>
                        <a:ext uri="{FF2B5EF4-FFF2-40B4-BE49-F238E27FC236}">
                          <a16:creationId xmlns:a16="http://schemas.microsoft.com/office/drawing/2014/main" id="{1DC36B15-2773-9FBF-4F4B-6143D13A5BF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C06FD5BF-E278-42F9-4A47-DF49E8995B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10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B81D3D-C0EB-A8E2-A577-E24CD35517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Assessment &amp; Conclusion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64D8824-2C5A-442A-0607-E0D680FD0FDB}"/>
                </a:ext>
              </a:extLst>
            </p:cNvPr>
            <p:cNvGrpSpPr/>
            <p:nvPr/>
          </p:nvGrpSpPr>
          <p:grpSpPr>
            <a:xfrm>
              <a:off x="743309" y="3032044"/>
              <a:ext cx="5949291" cy="2845262"/>
              <a:chOff x="770089" y="2804609"/>
              <a:chExt cx="6138296" cy="3332505"/>
            </a:xfrm>
          </p:grpSpPr>
          <p:sp>
            <p:nvSpPr>
              <p:cNvPr id="7" name="TextBox 34">
                <a:extLst>
                  <a:ext uri="{FF2B5EF4-FFF2-40B4-BE49-F238E27FC236}">
                    <a16:creationId xmlns:a16="http://schemas.microsoft.com/office/drawing/2014/main" id="{6AD355C9-5521-E2B9-1A36-586B5BFF2C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807619"/>
                <a:ext cx="550127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Review the various types </a:t>
                </a:r>
              </a:p>
              <a:p>
                <a:r>
                  <a:rPr lang="en-AU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of feelings and emotions.</a:t>
                </a:r>
              </a:p>
            </p:txBody>
          </p:sp>
          <p:sp>
            <p:nvSpPr>
              <p:cNvPr id="9" name="TextBox 41">
                <a:extLst>
                  <a:ext uri="{FF2B5EF4-FFF2-40B4-BE49-F238E27FC236}">
                    <a16:creationId xmlns:a16="http://schemas.microsoft.com/office/drawing/2014/main" id="{ABCDEEC8-26A3-B7C5-905A-E3043F2344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2" y="3977115"/>
                <a:ext cx="4585268" cy="1081448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Make a journal, showing an understanding of ways to help to cope with feelings and emotions.</a:t>
                </a:r>
                <a:endPara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pic>
            <p:nvPicPr>
              <p:cNvPr id="10" name="Graphic 57">
                <a:extLst>
                  <a:ext uri="{FF2B5EF4-FFF2-40B4-BE49-F238E27FC236}">
                    <a16:creationId xmlns:a16="http://schemas.microsoft.com/office/drawing/2014/main" id="{57C4C43D-B8BB-6F4B-1F1A-5B1E0B09A1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9015" y="2858542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1" name="TextBox 58">
                <a:extLst>
                  <a:ext uri="{FF2B5EF4-FFF2-40B4-BE49-F238E27FC236}">
                    <a16:creationId xmlns:a16="http://schemas.microsoft.com/office/drawing/2014/main" id="{710CD1CD-3ECD-7A38-280C-F33D8786A1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804609"/>
                <a:ext cx="522515" cy="64886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14" name="Graphic 59">
                <a:extLst>
                  <a:ext uri="{FF2B5EF4-FFF2-40B4-BE49-F238E27FC236}">
                    <a16:creationId xmlns:a16="http://schemas.microsoft.com/office/drawing/2014/main" id="{894A1FFF-5175-9C7A-3184-2E9123A25E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0089" y="4190222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5" name="TextBox 60">
                <a:extLst>
                  <a:ext uri="{FF2B5EF4-FFF2-40B4-BE49-F238E27FC236}">
                    <a16:creationId xmlns:a16="http://schemas.microsoft.com/office/drawing/2014/main" id="{A2FA3121-285D-21DF-ADB0-958DCD6D69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894" y="4137775"/>
                <a:ext cx="564177" cy="648869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16" name="TextBox 61">
                <a:extLst>
                  <a:ext uri="{FF2B5EF4-FFF2-40B4-BE49-F238E27FC236}">
                    <a16:creationId xmlns:a16="http://schemas.microsoft.com/office/drawing/2014/main" id="{CCA7A955-FE44-CBF1-2B25-6D8F10BC70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9" y="5617712"/>
                <a:ext cx="4997977" cy="432579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Optional: </a:t>
                </a:r>
                <a:r>
                  <a:rPr lang="en-AU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Post-surveys.</a:t>
                </a:r>
                <a:endParaRPr lang="en-GB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pic>
            <p:nvPicPr>
              <p:cNvPr id="17" name="Graphic 62">
                <a:extLst>
                  <a:ext uri="{FF2B5EF4-FFF2-40B4-BE49-F238E27FC236}">
                    <a16:creationId xmlns:a16="http://schemas.microsoft.com/office/drawing/2014/main" id="{54C7BE14-D8B8-B7B0-E803-4F984EE58F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9016" y="5534358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8" name="TextBox 63">
                <a:extLst>
                  <a:ext uri="{FF2B5EF4-FFF2-40B4-BE49-F238E27FC236}">
                    <a16:creationId xmlns:a16="http://schemas.microsoft.com/office/drawing/2014/main" id="{13D217E1-930C-7D5D-361B-96B98D5B751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548824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</p:grpSp>
      <p:pic>
        <p:nvPicPr>
          <p:cNvPr id="31" name="Graphic 30">
            <a:extLst>
              <a:ext uri="{FF2B5EF4-FFF2-40B4-BE49-F238E27FC236}">
                <a16:creationId xmlns:a16="http://schemas.microsoft.com/office/drawing/2014/main" id="{37E65CE0-8352-CB62-EA80-06B6CF4B7A9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E1D8547-9F19-C607-16B1-7DAB6FB309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782435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D2479B5-2558-0D73-BB21-558A651C8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what we have learnt in general.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7AB7F9-9FFC-42C5-CCB3-FA611EB515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50520" y="1496102"/>
            <a:ext cx="2792678" cy="41453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43C838F-6657-3C13-79FB-11CD8BBB77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29CEA-D0E6-77F0-EC12-BAC98FCC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6501016-AC6F-3C8F-1C55-39D7D46B79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600031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E1D8547-9F19-C607-16B1-7DAB6FB30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6DB36-856D-2D52-8801-343A5733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1B3E7-B2AF-7843-EF89-A08535BBD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03FEA-833B-4F76-3276-AFDDD3A9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A10F522-449C-2C79-CFFB-B3A744EA1F6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D7C1E0A-4B20-FAAC-CA4A-59E7C48A7664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F6B5230-6F3F-ADB3-EE9C-2B48FD75B4B8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9286FCF-DA4D-6D15-484B-850A32C8C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058CC07-FBBA-242B-3CB5-360103AA580C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E7307EC-78C9-9243-45E4-2ECBE6347435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6F04F9-E6F5-71CB-8967-27D8BCFDB181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9EC8197-4424-1F73-A307-41734615F09D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78E9F7-22CC-814D-1E0E-87F74EF01EFF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1D97E695-8BD1-F3EB-06A7-AF2FFEBECFA5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BC7F0AB-501E-043C-EE88-58AC4E71E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7B62454-25E7-E726-0837-EB4AFC86252A}"/>
              </a:ext>
            </a:extLst>
          </p:cNvPr>
          <p:cNvSpPr txBox="1"/>
          <p:nvPr/>
        </p:nvSpPr>
        <p:spPr>
          <a:xfrm>
            <a:off x="628815" y="1596298"/>
            <a:ext cx="686536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Create a 3-dimensional (3D) model of a ‘Peep’, </a:t>
            </a:r>
            <a:b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that you think, represents yourself.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may choose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where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‘Peep’ is presented.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may like to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create a ‘Diorama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 (displayed in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a box with scenery), showing likes, dislikes, hobbies, pets, friends, feelings, emojis etc.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can use recycled materials available in your classroom - be creative!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You may like to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create a hand drawing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, or use a drawing app on a digital device, to create a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digital  picture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 of a ‘Peep’ with decorations and text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EEDE33-707F-0B71-3D19-D4516054CE96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3D Peep Diorama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72F8A32-A6EF-31A4-CCE9-716BABA228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333551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A038997A-BC37-3AD6-1869-708D843EA6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9B906450-A30A-43EE-523A-712EB5515B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08987" y="1650101"/>
            <a:ext cx="28098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8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B0139-6D88-CA9F-039F-E140FB2A6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A7CF721-9FA1-E25C-7ADF-DA9222CC40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6501016-AC6F-3C8F-1C55-39D7D46B79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66454-DF0C-83A3-EA1F-FADF56AD1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9FF25-3F2F-2FFF-4F05-12C2DD8C5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DE8F0-6F4D-D69C-9EA5-742223B9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A06EEAB-B7F9-7EDE-C56C-84E2E510E269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67DF370-0E49-B5A6-65AB-C7B012239FBC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0DB72DC-591B-CE21-6F18-424669B1CB9C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6A98CFD-38C8-BCCC-683B-579B0E853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B4618E4-1DCA-66E9-6915-55BB56BF07A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CDD3A42-E483-1AA0-D4B1-B068B2EC0954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796C08C-E7C3-4F6C-9BA6-0ECEDC091352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29B1C79-D8B9-B456-1D0C-8B69CD2E2BE8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245E14-B9A7-40CB-203B-E619EC7B3E0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97A96BF3-AAD5-630F-F98C-09424102D442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09F0B6A-C9F2-32F5-10B9-0DBD98A46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61EE580-83A6-DF35-0A99-DD0A5F4D17FA}"/>
              </a:ext>
            </a:extLst>
          </p:cNvPr>
          <p:cNvSpPr txBox="1"/>
          <p:nvPr/>
        </p:nvSpPr>
        <p:spPr>
          <a:xfrm>
            <a:off x="628816" y="1596298"/>
            <a:ext cx="6602762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Build your ‘Peep’ from the 'inside out’. If you want your ‘Peep’ to look 'happy', think about all the things that help to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improve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 your wellbeing.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Make small objects to show what you think are the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important and special things about yourself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, and the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that things that boost your wellbeing.</a:t>
            </a:r>
            <a:endParaRPr lang="en-GB" sz="19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Place these inside the ‘Peep’. Keep a list of the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important things that are inside of your ‘Peep’!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Choose an environment for your ‘Peep’ to live in. </a:t>
            </a:r>
            <a:r>
              <a:rPr lang="en-GB" sz="19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Show what you value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and what relationships or friendships that you think are important.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are the things that make me...ME?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F13FB1-70C9-79AE-172E-00E597DD440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3D Peep Diorama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EF66CE5B-4790-75E4-E470-923E535E8B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333551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E42C2A7-0C9B-87CF-0AA2-F8AC282B95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26ECD3F3-2708-A679-06A0-FB3051D75D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08987" y="1650101"/>
            <a:ext cx="28098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97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8A921-8514-8DB8-7FE7-0070FEA2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CD844D3-B48E-49A3-C5E9-6CD544D959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600031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E1D8547-9F19-C607-16B1-7DAB6FB30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F29ED-D893-9928-FBBB-68BC42D9C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D6F7F-7FD2-928A-5DBC-E1CC9D4C9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BA0B4-0D24-C1C1-A6B4-3E12E58E0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9463B-E815-0966-BDB1-42D537D7F44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1358FD-2D36-4C24-70E1-12972A74AB1C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A70FFAF-2417-0747-1754-09BAEDA7162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49503A4-5234-4D0A-5FFF-9C258DE06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CD94DC9-3861-E00F-BB4D-40F539FF8FF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55A089C-BDD3-0320-D6A9-DF9FDD2B50C9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0933D05-2E97-B105-696B-89F9883E61B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2CC6D9D-B1C1-ADAD-74B1-85825007C51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1EFCC0-33ED-6E83-1629-3F0F86BF9C34}"/>
              </a:ext>
            </a:extLst>
          </p:cNvPr>
          <p:cNvCxnSpPr>
            <a:cxnSpLocks/>
          </p:cNvCxnSpPr>
          <p:nvPr/>
        </p:nvCxnSpPr>
        <p:spPr>
          <a:xfrm>
            <a:off x="736600" y="1596298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9D147EC5-DE61-5CA4-B481-385D78DD724C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2002467-71C3-F55C-E177-CA17100906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C5715A3-992E-26DB-77ED-ADFFF5ECB9B7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Student post-survey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(OPTIONAL)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4429BD-578F-B16E-FC92-75B7FECB0328}"/>
              </a:ext>
            </a:extLst>
          </p:cNvPr>
          <p:cNvSpPr txBox="1"/>
          <p:nvPr/>
        </p:nvSpPr>
        <p:spPr>
          <a:xfrm>
            <a:off x="641697" y="2037540"/>
            <a:ext cx="6190342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optional post-survey will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ask questions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about how you think and feel.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have students visit the below website link: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u="sng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www.caper.com.au</a:t>
            </a: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click on: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“HPE Module – Student Surveys Years 3-4”.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is important that you answer the questions as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honestly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 possible as the information will be used to help understand the well-being of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young people.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9A0AA7-F3AC-C501-8171-3453C8BCCCE4}"/>
              </a:ext>
            </a:extLst>
          </p:cNvPr>
          <p:cNvSpPr txBox="1"/>
          <p:nvPr/>
        </p:nvSpPr>
        <p:spPr>
          <a:xfrm>
            <a:off x="8216490" y="4344474"/>
            <a:ext cx="3288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This </a:t>
            </a:r>
            <a:r>
              <a:rPr lang="en-AU" sz="2400" b="1">
                <a:solidFill>
                  <a:srgbClr val="592C82"/>
                </a:solidFill>
                <a:latin typeface="Zona Pro" panose="02010503040002020004" pitchFamily="50" charset="0"/>
              </a:rPr>
              <a:t>pre-</a:t>
            </a:r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survey </a:t>
            </a:r>
            <a:r>
              <a:rPr lang="en-FR" sz="2400" b="1" dirty="0">
                <a:solidFill>
                  <a:srgbClr val="592C82"/>
                </a:solidFill>
                <a:latin typeface="Zona Pro" panose="02010503040002020004" pitchFamily="50" charset="0"/>
              </a:rPr>
              <a:t>will take a minimum of 15 minutes</a:t>
            </a:r>
          </a:p>
        </p:txBody>
      </p:sp>
      <p:pic>
        <p:nvPicPr>
          <p:cNvPr id="26" name="Picture 25" descr="A picture containing clock, gauge&#10;&#10;Description automatically generated">
            <a:extLst>
              <a:ext uri="{FF2B5EF4-FFF2-40B4-BE49-F238E27FC236}">
                <a16:creationId xmlns:a16="http://schemas.microsoft.com/office/drawing/2014/main" id="{900940EC-09B3-D8ED-929B-9B4D7A5790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4776" y="1485117"/>
            <a:ext cx="2731476" cy="273147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795894A-C155-B188-DF96-66696CC9CD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92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78A7-8047-2C07-7F4D-59651F976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9E41BE9-EB49-2096-5EF0-A68D833E02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600031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E1D8547-9F19-C607-16B1-7DAB6FB30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C0795-63A8-1314-8D49-A46372C3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2A120-5398-5875-84FA-74F30C63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C8BFD-2A8E-4231-CE56-93706937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C16C679-F503-2A5E-B47B-51C08C8DDAEB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CB12665-C4E8-93EA-B51E-81D4B050877E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6BDACA9-C894-120B-F9A7-66F6B482149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BAD2CD2-E13F-6A5C-3829-870A3588A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A250D6AF-0EC9-E5D2-A2ED-683AB64FB300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43785D3-AD70-7E6D-C7F4-D99467292B69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8306A8C-66BF-8D89-8363-2C4CC92CB737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60F750CA-4C69-74D2-ED77-E12E9A57CB2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02BE727A-5822-79B2-4661-BB7F4082F1D6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11FAB8AD-5D58-2984-FC6E-0975C58BB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7697FD4-E40B-C18A-F464-A4348BCBEC1A}"/>
              </a:ext>
            </a:extLst>
          </p:cNvPr>
          <p:cNvSpPr txBox="1"/>
          <p:nvPr/>
        </p:nvSpPr>
        <p:spPr>
          <a:xfrm>
            <a:off x="8216490" y="4344474"/>
            <a:ext cx="3288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This </a:t>
            </a:r>
            <a:r>
              <a:rPr lang="en-AU" sz="2400" b="1">
                <a:solidFill>
                  <a:srgbClr val="592C82"/>
                </a:solidFill>
                <a:latin typeface="Zona Pro" panose="02010503040002020004" pitchFamily="50" charset="0"/>
              </a:rPr>
              <a:t>pre-</a:t>
            </a:r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survey </a:t>
            </a:r>
            <a:r>
              <a:rPr lang="en-FR" sz="2400" b="1" dirty="0">
                <a:solidFill>
                  <a:srgbClr val="592C82"/>
                </a:solidFill>
                <a:latin typeface="Zona Pro" panose="02010503040002020004" pitchFamily="50" charset="0"/>
              </a:rPr>
              <a:t>will take a minimum of 15 minutes</a:t>
            </a:r>
          </a:p>
        </p:txBody>
      </p:sp>
      <p:pic>
        <p:nvPicPr>
          <p:cNvPr id="23" name="Picture 22" descr="A picture containing clock, gauge&#10;&#10;Description automatically generated">
            <a:extLst>
              <a:ext uri="{FF2B5EF4-FFF2-40B4-BE49-F238E27FC236}">
                <a16:creationId xmlns:a16="http://schemas.microsoft.com/office/drawing/2014/main" id="{76F80BE2-9008-8AA7-F58C-29F780EDF0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4776" y="1485117"/>
            <a:ext cx="2731476" cy="273147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120EF78-8D53-5951-153B-408811B1A270}"/>
              </a:ext>
            </a:extLst>
          </p:cNvPr>
          <p:cNvSpPr txBox="1"/>
          <p:nvPr/>
        </p:nvSpPr>
        <p:spPr>
          <a:xfrm>
            <a:off x="641697" y="2037540"/>
            <a:ext cx="6190342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optional post-survey will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ask questions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about how the HPE program went.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visit the below website link: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u="sng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www.caper.com.au</a:t>
            </a: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click on: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“Teacher Implementation Index”.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is important that you answer the questions as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honestly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 possible as the information will be used to help understand the well-being of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young people.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6225C26-0196-B544-EDF6-9984CD447BA1}"/>
              </a:ext>
            </a:extLst>
          </p:cNvPr>
          <p:cNvCxnSpPr>
            <a:cxnSpLocks/>
          </p:cNvCxnSpPr>
          <p:nvPr/>
        </p:nvCxnSpPr>
        <p:spPr>
          <a:xfrm>
            <a:off x="736600" y="1596298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E8AD20-CAD6-04A8-99C6-29E07F376C27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Teacher post-survey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(OPTIONAL)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C8E10F3-E050-0FC6-B5A0-28A592FA60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45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12E6F-8F7D-FE41-79A1-72F516881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BA9AA3F-15EE-342E-7FA6-994F577F72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6501016-AC6F-3C8F-1C55-39D7D46B79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ABC08-7EB0-FC77-9008-78AB8399B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66284-D1E5-3A34-1F34-4CC02F70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69CDF-C392-9CB6-DE9D-13DC92100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871D210-3C7F-E130-A008-63D12F6C5A77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35D46B7-5C72-66BA-AD68-3F605CC31DD7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92E28E6-773D-D4B7-0588-FACE715A327B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3BC9591-6898-BC23-9EC0-2EFC53EA0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F0DC6C6-D62F-5E5B-1EFA-95644C0961A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AC4BDA4-D654-C0D5-FD8B-96B6770B6E78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39DC6A4-BB93-BA81-8C60-03C91C1CE10A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6E94FD01-272C-0746-42D8-D69781B3F493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8210BED-BD9A-C2C5-DEFA-EC38709BB67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D810E6CC-0413-1169-C153-FF53E9250AF8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F5ED6A0-DF5F-A025-DB80-90DD47E888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903C70-94D4-E473-58A9-8FD1446D3BBD}"/>
              </a:ext>
            </a:extLst>
          </p:cNvPr>
          <p:cNvSpPr txBox="1"/>
          <p:nvPr/>
        </p:nvSpPr>
        <p:spPr>
          <a:xfrm>
            <a:off x="628815" y="1596298"/>
            <a:ext cx="6871297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Recognise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good and bad things that other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people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feel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which makes you a stronger,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confident person.</a:t>
            </a:r>
          </a:p>
          <a:p>
            <a:pPr marL="457200" indent="-457200">
              <a:buAutoNum type="arabicPeriod"/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Remember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strategies (good plans) to help you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manage your feelings and emotions.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can STOP. CALM DOWN. COOL OFF.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 respectful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others by: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‘Talking with kindness’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‘Acting with kindness’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‘Playing with kindness’</a:t>
            </a:r>
          </a:p>
          <a:p>
            <a:endParaRPr lang="en-GB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TREAT OTHERS AS YOU WOULD TREAT A GOOD FRIEND!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BF6F67-EDF6-43FE-C383-2D98DD65272C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Conclusion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E363915A-AB37-9CD4-9E8E-484162C8D4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69007" y="5166070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0CE91C2-C08D-C3AA-F9D8-15C7960ED1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1A820412-E2E1-2C86-7E2C-BE0E347776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57313" y="2397919"/>
            <a:ext cx="3764024" cy="307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2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6F6AEC8-8A14-9571-91C4-C510094CB0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995292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D2479B5-2558-0D73-BB21-558A651C8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10.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BE30A8-5D60-BE46-71A0-1C977E75F9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163857C-6FD9-7AC2-2FCA-1454B526AF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12187" y="1065574"/>
            <a:ext cx="3756151" cy="484732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9D4D394-3E96-6D3B-41E4-CB2B0795F6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EFE9906E-1D4C-4F17-B5BB-70702EE610CA}"/>
</file>

<file path=customXml/itemProps2.xml><?xml version="1.0" encoding="utf-8"?>
<ds:datastoreItem xmlns:ds="http://schemas.openxmlformats.org/officeDocument/2006/customXml" ds:itemID="{CA590B60-04E8-4175-B9E6-B5B225BD8A11}"/>
</file>

<file path=customXml/itemProps3.xml><?xml version="1.0" encoding="utf-8"?>
<ds:datastoreItem xmlns:ds="http://schemas.openxmlformats.org/officeDocument/2006/customXml" ds:itemID="{8E58B545-4B0A-46BC-8DB0-F1910C994E6F}"/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691</Words>
  <Application>Microsoft Office PowerPoint</Application>
  <PresentationFormat>Widescreen</PresentationFormat>
  <Paragraphs>136</Paragraphs>
  <Slides>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Poppins</vt:lpstr>
      <vt:lpstr>arial</vt:lpstr>
      <vt:lpstr>Calibri</vt:lpstr>
      <vt:lpstr>arial</vt:lpstr>
      <vt:lpstr>Calibri Light</vt:lpstr>
      <vt:lpstr>Zona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512</cp:revision>
  <dcterms:created xsi:type="dcterms:W3CDTF">2021-11-15T00:55:30Z</dcterms:created>
  <dcterms:modified xsi:type="dcterms:W3CDTF">2025-12-10T03:43:32Z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