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webextensions/webextension1.xml" ContentType="application/vnd.ms-office.webextensio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341" r:id="rId2"/>
    <p:sldId id="320" r:id="rId3"/>
    <p:sldId id="321" r:id="rId4"/>
    <p:sldId id="322" r:id="rId5"/>
    <p:sldId id="334" r:id="rId6"/>
    <p:sldId id="344" r:id="rId7"/>
    <p:sldId id="345" r:id="rId8"/>
    <p:sldId id="324" r:id="rId9"/>
    <p:sldId id="330" r:id="rId10"/>
    <p:sldId id="328" r:id="rId11"/>
    <p:sldId id="327" r:id="rId12"/>
    <p:sldId id="346" r:id="rId13"/>
    <p:sldId id="353" r:id="rId14"/>
    <p:sldId id="349" r:id="rId15"/>
    <p:sldId id="355" r:id="rId16"/>
    <p:sldId id="343" r:id="rId17"/>
  </p:sldIdLst>
  <p:sldSz cx="12192000" cy="6858000"/>
  <p:notesSz cx="6858000" cy="9144000"/>
  <p:embeddedFontLst>
    <p:embeddedFont>
      <p:font typeface="Aracne Regular" panose="02000506000000020004" pitchFamily="2" charset="0"/>
      <p:regular r:id="rId19"/>
    </p:embeddedFont>
    <p:embeddedFont>
      <p:font typeface="Poppins" panose="00000500000000000000" pitchFamily="2" charset="0"/>
      <p:regular r:id="rId20"/>
      <p:bold r:id="rId21"/>
      <p:italic r:id="rId22"/>
      <p:boldItalic r:id="rId23"/>
    </p:embeddedFont>
    <p:embeddedFont>
      <p:font typeface="Roboto" panose="02000000000000000000" pitchFamily="2" charset="0"/>
      <p:regular r:id="rId24"/>
      <p:bold r:id="rId25"/>
      <p:italic r:id="rId26"/>
      <p:boldItalic r:id="rId27"/>
    </p:embeddedFont>
    <p:embeddedFont>
      <p:font typeface="Zona Pro" panose="02010503040002020004" pitchFamily="50" charset="0"/>
      <p:regular r:id="rId28"/>
      <p:bold r:id="rId29"/>
      <p:italic r:id="rId30"/>
      <p:boldItalic r:id="rId31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6" autoAdjust="0"/>
    <p:restoredTop sz="68140" autoAdjust="0"/>
  </p:normalViewPr>
  <p:slideViewPr>
    <p:cSldViewPr snapToGrid="0" snapToObjects="1">
      <p:cViewPr varScale="1">
        <p:scale>
          <a:sx n="49" d="100"/>
          <a:sy n="49" d="100"/>
        </p:scale>
        <p:origin x="1962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72388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19301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3551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15752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58457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26080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85180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2194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CEEF-4047-294F-C1C4-556D88D1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17DF8-8661-B629-1EF1-9EE576C12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EA2DD-C4C3-0040-D1C1-979F6E78A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95A67-BEFF-D97E-FFA4-D3C842AC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77471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F278-A4B7-7F02-FD20-BADC98353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49C47-1D36-3D0F-0C84-A00DB21DE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D9FFE-AABB-6BAF-A455-0D5D8BD02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ADF69-A9B3-1371-6F38-0432E2A79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69263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8378-A641-E292-BE57-37D51203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0E9A-5D6F-6CB4-04CE-539A91F35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6F1C5-F988-96C3-8680-BEBAB39A8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B1619-CFAD-5982-4F1E-8B139DB66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3744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5D1BC-C095-4EF6-28C2-7C5D61494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2ABD7F-E67C-A3B4-C23B-7992649007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9E0A4-04F9-D46C-14C5-D434E8195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13196-ECE6-56C6-5E1C-9B162E5CF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80721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per.com.au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svg"/><Relationship Id="rId10" Type="http://schemas.openxmlformats.org/officeDocument/2006/relationships/image" Target="../media/image8.sv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microsoft.com/office/2011/relationships/webextension" Target="../webextensions/webextension1.xml"/><Relationship Id="rId5" Type="http://schemas.openxmlformats.org/officeDocument/2006/relationships/image" Target="../media/image20.svg"/><Relationship Id="rId15" Type="http://schemas.openxmlformats.org/officeDocument/2006/relationships/image" Target="../media/image7.png"/><Relationship Id="rId10" Type="http://schemas.openxmlformats.org/officeDocument/2006/relationships/image" Target="../media/image29.svg"/><Relationship Id="rId4" Type="http://schemas.openxmlformats.org/officeDocument/2006/relationships/image" Target="../media/image19.png"/><Relationship Id="rId9" Type="http://schemas.openxmlformats.org/officeDocument/2006/relationships/image" Target="../media/image28.png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image" Target="../media/image20.svg"/><Relationship Id="rId10" Type="http://schemas.openxmlformats.org/officeDocument/2006/relationships/image" Target="../media/image8.sv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image" Target="../media/image34.png"/><Relationship Id="rId21" Type="http://schemas.openxmlformats.org/officeDocument/2006/relationships/image" Target="../media/image7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svg"/><Relationship Id="rId19" Type="http://schemas.openxmlformats.org/officeDocument/2006/relationships/image" Target="../media/image49.pn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52.svg"/><Relationship Id="rId4" Type="http://schemas.openxmlformats.org/officeDocument/2006/relationships/image" Target="../media/image19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svg"/><Relationship Id="rId12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1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0.svg"/><Relationship Id="rId10" Type="http://schemas.openxmlformats.org/officeDocument/2006/relationships/image" Target="../media/image59.svg"/><Relationship Id="rId4" Type="http://schemas.openxmlformats.org/officeDocument/2006/relationships/image" Target="../media/image19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svg"/><Relationship Id="rId10" Type="http://schemas.openxmlformats.org/officeDocument/2006/relationships/image" Target="../media/image61.svg"/><Relationship Id="rId4" Type="http://schemas.openxmlformats.org/officeDocument/2006/relationships/image" Target="../media/image19.png"/><Relationship Id="rId9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2.png"/><Relationship Id="rId5" Type="http://schemas.openxmlformats.org/officeDocument/2006/relationships/image" Target="../media/image20.svg"/><Relationship Id="rId10" Type="http://schemas.openxmlformats.org/officeDocument/2006/relationships/image" Target="../media/image8.sv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66.png"/><Relationship Id="rId18" Type="http://schemas.openxmlformats.org/officeDocument/2006/relationships/image" Target="../media/image8.sv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12" Type="http://schemas.openxmlformats.org/officeDocument/2006/relationships/image" Target="../media/image65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64.png"/><Relationship Id="rId5" Type="http://schemas.openxmlformats.org/officeDocument/2006/relationships/image" Target="../media/image35.png"/><Relationship Id="rId15" Type="http://schemas.openxmlformats.org/officeDocument/2006/relationships/image" Target="../media/image68.png"/><Relationship Id="rId10" Type="http://schemas.openxmlformats.org/officeDocument/2006/relationships/image" Target="../media/image40.sv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71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0.png"/><Relationship Id="rId5" Type="http://schemas.openxmlformats.org/officeDocument/2006/relationships/image" Target="../media/image20.svg"/><Relationship Id="rId10" Type="http://schemas.openxmlformats.org/officeDocument/2006/relationships/image" Target="../media/image8.sv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5.png"/><Relationship Id="rId5" Type="http://schemas.openxmlformats.org/officeDocument/2006/relationships/image" Target="../media/image19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52CA5307-E1D3-43D2-9586-AE9177ED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209930" cy="81482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8F24CD1-6B84-2E10-8535-07E812A18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26E81A43-1528-B324-708B-CD68AB6A80DD}"/>
              </a:ext>
            </a:extLst>
          </p:cNvPr>
          <p:cNvSpPr txBox="1"/>
          <p:nvPr/>
        </p:nvSpPr>
        <p:spPr>
          <a:xfrm>
            <a:off x="238334" y="6116947"/>
            <a:ext cx="422362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Professor Shane Pill (PhD)    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Professor Phillip Slee (PhD)     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Associate Professor Deb Agnew (PhD)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Dr Amy Wright (PhD)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Jessica Skuza (Research Assistant)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53F22B5-47EB-B64B-1A2E-0EF99DD3BC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98461" y="4907979"/>
            <a:ext cx="3315555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01257"/>
            <a:ext cx="1552575" cy="523875"/>
            <a:chOff x="8652480" y="6218972"/>
            <a:chExt cx="1552575" cy="523875"/>
          </a:xfrm>
        </p:grpSpPr>
        <p:pic>
          <p:nvPicPr>
            <p:cNvPr id="9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3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1AE3997-D239-13EB-F70A-CEFBB4365B9E}"/>
              </a:ext>
            </a:extLst>
          </p:cNvPr>
          <p:cNvGrpSpPr/>
          <p:nvPr/>
        </p:nvGrpSpPr>
        <p:grpSpPr>
          <a:xfrm>
            <a:off x="-264638" y="495175"/>
            <a:ext cx="7461206" cy="6496757"/>
            <a:chOff x="-264638" y="495175"/>
            <a:chExt cx="7461206" cy="649675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20C17EB-E0FA-B02E-33B0-43364166D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32286" r="77090"/>
            <a:stretch/>
          </p:blipFill>
          <p:spPr>
            <a:xfrm rot="10800000">
              <a:off x="-264638" y="4116831"/>
              <a:ext cx="1412403" cy="2875101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39149D5-4A34-64AC-7CA0-F4C208048E13}"/>
                </a:ext>
              </a:extLst>
            </p:cNvPr>
            <p:cNvGrpSpPr>
              <a:grpSpLocks/>
            </p:cNvGrpSpPr>
            <p:nvPr/>
          </p:nvGrpSpPr>
          <p:grpSpPr>
            <a:xfrm>
              <a:off x="707260" y="495175"/>
              <a:ext cx="6489308" cy="2488863"/>
              <a:chOff x="707260" y="495175"/>
              <a:chExt cx="6489308" cy="248886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E4CA8EE-1673-8814-1A91-6DEE8F3041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7260" y="246081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2800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aims:</a:t>
                </a: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AEFED011-F8E3-118D-6E4A-16B1F25C9E9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23660" y="495175"/>
                <a:ext cx="6472908" cy="1550558"/>
                <a:chOff x="723660" y="495175"/>
                <a:chExt cx="6472908" cy="1550558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AD2A9D17-4399-46B8-22CD-C36D4CD201E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3660" y="495175"/>
                  <a:ext cx="5715480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5600" b="1" dirty="0">
                      <a:solidFill>
                        <a:srgbClr val="FFCC66"/>
                      </a:solidFill>
                      <a:latin typeface="Zona Pro" panose="02010503040002020004" pitchFamily="50" charset="0"/>
                    </a:rPr>
                    <a:t>Lesson 1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BCE9DF97-A1D4-F07F-D1A4-8879205556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23662" y="1332553"/>
                  <a:ext cx="647290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2800" b="1" dirty="0">
                      <a:solidFill>
                        <a:srgbClr val="FFCC66"/>
                      </a:solidFill>
                      <a:latin typeface="Zona Pro" panose="02010503040002020004" pitchFamily="50" charset="0"/>
                    </a:rPr>
                    <a:t>Pre-Survey &amp; Introduction</a:t>
                  </a: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E7A9E9EA-B9A9-014D-C4E1-1DBB2BEDAE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2427" y="2045733"/>
                  <a:ext cx="5552443" cy="0"/>
                </a:xfrm>
                <a:prstGeom prst="line">
                  <a:avLst/>
                </a:prstGeom>
                <a:ln w="38100">
                  <a:solidFill>
                    <a:srgbClr val="A779D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7C552A6-5A89-03B4-8AFE-CDA2D7747E5D}"/>
              </a:ext>
            </a:extLst>
          </p:cNvPr>
          <p:cNvGrpSpPr/>
          <p:nvPr/>
        </p:nvGrpSpPr>
        <p:grpSpPr>
          <a:xfrm>
            <a:off x="7290132" y="1201196"/>
            <a:ext cx="4231270" cy="4623388"/>
            <a:chOff x="7265165" y="1228990"/>
            <a:chExt cx="4344105" cy="4746680"/>
          </a:xfrm>
        </p:grpSpPr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65165" y="5496858"/>
              <a:ext cx="4172501" cy="478812"/>
            </a:xfrm>
            <a:prstGeom prst="rect">
              <a:avLst/>
            </a:prstGeom>
          </p:spPr>
        </p:pic>
        <p:pic>
          <p:nvPicPr>
            <p:cNvPr id="89" name="Graphic 88">
              <a:extLst>
                <a:ext uri="{FF2B5EF4-FFF2-40B4-BE49-F238E27FC236}">
                  <a16:creationId xmlns:a16="http://schemas.microsoft.com/office/drawing/2014/main" id="{A2BEF9E6-4599-08BE-BBE3-9B17BCEA9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650375" y="1228990"/>
              <a:ext cx="3958895" cy="4646368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2CFBEED-CBF4-F0D3-9467-BA49BBE56BA7}"/>
              </a:ext>
            </a:extLst>
          </p:cNvPr>
          <p:cNvGrpSpPr/>
          <p:nvPr/>
        </p:nvGrpSpPr>
        <p:grpSpPr>
          <a:xfrm>
            <a:off x="-94690" y="-149364"/>
            <a:ext cx="7804225" cy="7131819"/>
            <a:chOff x="-81525" y="-81522"/>
            <a:chExt cx="7804225" cy="713181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5AE57C-537C-D4A5-D25B-F8787FF4033C}"/>
                </a:ext>
              </a:extLst>
            </p:cNvPr>
            <p:cNvGrpSpPr/>
            <p:nvPr/>
          </p:nvGrpSpPr>
          <p:grpSpPr>
            <a:xfrm>
              <a:off x="-81525" y="-81522"/>
              <a:ext cx="7804225" cy="7131819"/>
              <a:chOff x="-81525" y="-81522"/>
              <a:chExt cx="7804225" cy="7131819"/>
            </a:xfrm>
          </p:grpSpPr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5F2F70F2-FC86-E1FA-A130-C3AAB8312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 rot="671613">
                <a:off x="6952384" y="-81522"/>
                <a:ext cx="158074" cy="7060662"/>
              </a:xfrm>
              <a:prstGeom prst="rect">
                <a:avLst/>
              </a:prstGeom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2F8E5B2-64A8-C812-2DDA-619BE9B6D6FF}"/>
                  </a:ext>
                </a:extLst>
              </p:cNvPr>
              <p:cNvGrpSpPr/>
              <p:nvPr/>
            </p:nvGrpSpPr>
            <p:grpSpPr>
              <a:xfrm>
                <a:off x="-81525" y="-2700"/>
                <a:ext cx="7804225" cy="7052997"/>
                <a:chOff x="-81525" y="-2700"/>
                <a:chExt cx="7804225" cy="7052997"/>
              </a:xfrm>
            </p:grpSpPr>
            <p:sp>
              <p:nvSpPr>
                <p:cNvPr id="10" name="Rectangle 25">
                  <a:extLst>
                    <a:ext uri="{FF2B5EF4-FFF2-40B4-BE49-F238E27FC236}">
                      <a16:creationId xmlns:a16="http://schemas.microsoft.com/office/drawing/2014/main" id="{F7F0ACC0-350D-E37A-B173-6776E2C2471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-81525" y="-2700"/>
                  <a:ext cx="7804225" cy="7028452"/>
                </a:xfrm>
                <a:custGeom>
                  <a:avLst/>
                  <a:gdLst>
                    <a:gd name="connsiteX0" fmla="*/ 0 w 7685591"/>
                    <a:gd name="connsiteY0" fmla="*/ 0 h 6858000"/>
                    <a:gd name="connsiteX1" fmla="*/ 7685591 w 7685591"/>
                    <a:gd name="connsiteY1" fmla="*/ 0 h 6858000"/>
                    <a:gd name="connsiteX2" fmla="*/ 7685591 w 7685591"/>
                    <a:gd name="connsiteY2" fmla="*/ 6858000 h 6858000"/>
                    <a:gd name="connsiteX3" fmla="*/ 0 w 7685591"/>
                    <a:gd name="connsiteY3" fmla="*/ 6858000 h 6858000"/>
                    <a:gd name="connsiteX4" fmla="*/ 0 w 7685591"/>
                    <a:gd name="connsiteY4" fmla="*/ 0 h 6858000"/>
                    <a:gd name="connsiteX0" fmla="*/ 0 w 8241176"/>
                    <a:gd name="connsiteY0" fmla="*/ 0 h 6858000"/>
                    <a:gd name="connsiteX1" fmla="*/ 7685591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8241176"/>
                    <a:gd name="connsiteY0" fmla="*/ 0 h 6858000"/>
                    <a:gd name="connsiteX1" fmla="*/ 7430947 w 8241176"/>
                    <a:gd name="connsiteY1" fmla="*/ 0 h 6858000"/>
                    <a:gd name="connsiteX2" fmla="*/ 8241176 w 8241176"/>
                    <a:gd name="connsiteY2" fmla="*/ 6834851 h 6858000"/>
                    <a:gd name="connsiteX3" fmla="*/ 0 w 8241176"/>
                    <a:gd name="connsiteY3" fmla="*/ 6858000 h 6858000"/>
                    <a:gd name="connsiteX4" fmla="*/ 0 w 8241176"/>
                    <a:gd name="connsiteY4" fmla="*/ 0 h 6858000"/>
                    <a:gd name="connsiteX0" fmla="*/ 0 w 7751768"/>
                    <a:gd name="connsiteY0" fmla="*/ 0 h 6858000"/>
                    <a:gd name="connsiteX1" fmla="*/ 7430947 w 7751768"/>
                    <a:gd name="connsiteY1" fmla="*/ 0 h 6858000"/>
                    <a:gd name="connsiteX2" fmla="*/ 7751768 w 7751768"/>
                    <a:gd name="connsiteY2" fmla="*/ 6847551 h 6858000"/>
                    <a:gd name="connsiteX3" fmla="*/ 0 w 7751768"/>
                    <a:gd name="connsiteY3" fmla="*/ 6858000 h 6858000"/>
                    <a:gd name="connsiteX4" fmla="*/ 0 w 7751768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7751768 w 12376544"/>
                    <a:gd name="connsiteY2" fmla="*/ 68475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12376544"/>
                    <a:gd name="connsiteY0" fmla="*/ 0 h 6858000"/>
                    <a:gd name="connsiteX1" fmla="*/ 12376544 w 12376544"/>
                    <a:gd name="connsiteY1" fmla="*/ 0 h 6858000"/>
                    <a:gd name="connsiteX2" fmla="*/ 5240332 w 12376544"/>
                    <a:gd name="connsiteY2" fmla="*/ 6822151 h 6858000"/>
                    <a:gd name="connsiteX3" fmla="*/ 0 w 12376544"/>
                    <a:gd name="connsiteY3" fmla="*/ 6858000 h 6858000"/>
                    <a:gd name="connsiteX4" fmla="*/ 0 w 12376544"/>
                    <a:gd name="connsiteY4" fmla="*/ 0 h 6858000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240332 w 9388579"/>
                    <a:gd name="connsiteY2" fmla="*/ 6834851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98351"/>
                    <a:gd name="connsiteX1" fmla="*/ 9388579 w 9388579"/>
                    <a:gd name="connsiteY1" fmla="*/ 0 h 6898351"/>
                    <a:gd name="connsiteX2" fmla="*/ 5227453 w 9388579"/>
                    <a:gd name="connsiteY2" fmla="*/ 6898351 h 6898351"/>
                    <a:gd name="connsiteX3" fmla="*/ 0 w 9388579"/>
                    <a:gd name="connsiteY3" fmla="*/ 6870700 h 6898351"/>
                    <a:gd name="connsiteX4" fmla="*/ 0 w 9388579"/>
                    <a:gd name="connsiteY4" fmla="*/ 12700 h 6898351"/>
                    <a:gd name="connsiteX0" fmla="*/ 0 w 9388579"/>
                    <a:gd name="connsiteY0" fmla="*/ 12700 h 6870700"/>
                    <a:gd name="connsiteX1" fmla="*/ 9388579 w 9388579"/>
                    <a:gd name="connsiteY1" fmla="*/ 0 h 6870700"/>
                    <a:gd name="connsiteX2" fmla="*/ 5906126 w 9388579"/>
                    <a:gd name="connsiteY2" fmla="*/ 6787456 h 6870700"/>
                    <a:gd name="connsiteX3" fmla="*/ 0 w 9388579"/>
                    <a:gd name="connsiteY3" fmla="*/ 6870700 h 6870700"/>
                    <a:gd name="connsiteX4" fmla="*/ 0 w 9388579"/>
                    <a:gd name="connsiteY4" fmla="*/ 12700 h 6870700"/>
                    <a:gd name="connsiteX0" fmla="*/ 0 w 9388579"/>
                    <a:gd name="connsiteY0" fmla="*/ 12700 h 6873708"/>
                    <a:gd name="connsiteX1" fmla="*/ 9388579 w 9388579"/>
                    <a:gd name="connsiteY1" fmla="*/ 0 h 6873708"/>
                    <a:gd name="connsiteX2" fmla="*/ 5871023 w 9388579"/>
                    <a:gd name="connsiteY2" fmla="*/ 6873708 h 6873708"/>
                    <a:gd name="connsiteX3" fmla="*/ 0 w 9388579"/>
                    <a:gd name="connsiteY3" fmla="*/ 6870700 h 6873708"/>
                    <a:gd name="connsiteX4" fmla="*/ 0 w 9388579"/>
                    <a:gd name="connsiteY4" fmla="*/ 12700 h 6873708"/>
                    <a:gd name="connsiteX0" fmla="*/ 0 w 8370570"/>
                    <a:gd name="connsiteY0" fmla="*/ 49665 h 6910673"/>
                    <a:gd name="connsiteX1" fmla="*/ 8370570 w 8370570"/>
                    <a:gd name="connsiteY1" fmla="*/ 0 h 6910673"/>
                    <a:gd name="connsiteX2" fmla="*/ 5871023 w 8370570"/>
                    <a:gd name="connsiteY2" fmla="*/ 6910673 h 6910673"/>
                    <a:gd name="connsiteX3" fmla="*/ 0 w 8370570"/>
                    <a:gd name="connsiteY3" fmla="*/ 6907665 h 6910673"/>
                    <a:gd name="connsiteX4" fmla="*/ 0 w 8370570"/>
                    <a:gd name="connsiteY4" fmla="*/ 49665 h 6910673"/>
                    <a:gd name="connsiteX0" fmla="*/ 0 w 7996130"/>
                    <a:gd name="connsiteY0" fmla="*/ 49665 h 6910673"/>
                    <a:gd name="connsiteX1" fmla="*/ 7996130 w 7996130"/>
                    <a:gd name="connsiteY1" fmla="*/ 0 h 6910673"/>
                    <a:gd name="connsiteX2" fmla="*/ 5871023 w 7996130"/>
                    <a:gd name="connsiteY2" fmla="*/ 6910673 h 6910673"/>
                    <a:gd name="connsiteX3" fmla="*/ 0 w 7996130"/>
                    <a:gd name="connsiteY3" fmla="*/ 6907665 h 6910673"/>
                    <a:gd name="connsiteX4" fmla="*/ 0 w 7996130"/>
                    <a:gd name="connsiteY4" fmla="*/ 49665 h 6910673"/>
                    <a:gd name="connsiteX0" fmla="*/ 0 w 7924429"/>
                    <a:gd name="connsiteY0" fmla="*/ 0 h 6861008"/>
                    <a:gd name="connsiteX1" fmla="*/ 7924429 w 7924429"/>
                    <a:gd name="connsiteY1" fmla="*/ 120216 h 6861008"/>
                    <a:gd name="connsiteX2" fmla="*/ 5871023 w 7924429"/>
                    <a:gd name="connsiteY2" fmla="*/ 6861008 h 6861008"/>
                    <a:gd name="connsiteX3" fmla="*/ 0 w 7924429"/>
                    <a:gd name="connsiteY3" fmla="*/ 6858000 h 6861008"/>
                    <a:gd name="connsiteX4" fmla="*/ 0 w 7924429"/>
                    <a:gd name="connsiteY4" fmla="*/ 0 h 6861008"/>
                    <a:gd name="connsiteX0" fmla="*/ 179254 w 7924429"/>
                    <a:gd name="connsiteY0" fmla="*/ 219547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79254 w 7924429"/>
                    <a:gd name="connsiteY4" fmla="*/ 219547 h 6740792"/>
                    <a:gd name="connsiteX0" fmla="*/ 215104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215104 w 7924429"/>
                    <a:gd name="connsiteY4" fmla="*/ 11914 h 6740792"/>
                    <a:gd name="connsiteX0" fmla="*/ 125477 w 7924429"/>
                    <a:gd name="connsiteY0" fmla="*/ 11914 h 6740792"/>
                    <a:gd name="connsiteX1" fmla="*/ 7924429 w 7924429"/>
                    <a:gd name="connsiteY1" fmla="*/ 0 h 6740792"/>
                    <a:gd name="connsiteX2" fmla="*/ 5871023 w 7924429"/>
                    <a:gd name="connsiteY2" fmla="*/ 6740792 h 6740792"/>
                    <a:gd name="connsiteX3" fmla="*/ 0 w 7924429"/>
                    <a:gd name="connsiteY3" fmla="*/ 6737784 h 6740792"/>
                    <a:gd name="connsiteX4" fmla="*/ 125477 w 7924429"/>
                    <a:gd name="connsiteY4" fmla="*/ 11914 h 6740792"/>
                    <a:gd name="connsiteX0" fmla="*/ 0 w 7798952"/>
                    <a:gd name="connsiteY0" fmla="*/ 11914 h 6740792"/>
                    <a:gd name="connsiteX1" fmla="*/ 7798952 w 7798952"/>
                    <a:gd name="connsiteY1" fmla="*/ 0 h 6740792"/>
                    <a:gd name="connsiteX2" fmla="*/ 5745546 w 7798952"/>
                    <a:gd name="connsiteY2" fmla="*/ 6740792 h 6740792"/>
                    <a:gd name="connsiteX3" fmla="*/ 358507 w 7798952"/>
                    <a:gd name="connsiteY3" fmla="*/ 6454649 h 6740792"/>
                    <a:gd name="connsiteX4" fmla="*/ 0 w 7798952"/>
                    <a:gd name="connsiteY4" fmla="*/ 11914 h 6740792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745546 w 7798952"/>
                    <a:gd name="connsiteY2" fmla="*/ 6740792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798952"/>
                    <a:gd name="connsiteY0" fmla="*/ 11914 h 6794411"/>
                    <a:gd name="connsiteX1" fmla="*/ 7798952 w 7798952"/>
                    <a:gd name="connsiteY1" fmla="*/ 0 h 6794411"/>
                    <a:gd name="connsiteX2" fmla="*/ 5897663 w 7798952"/>
                    <a:gd name="connsiteY2" fmla="*/ 6728471 h 6794411"/>
                    <a:gd name="connsiteX3" fmla="*/ 53777 w 7798952"/>
                    <a:gd name="connsiteY3" fmla="*/ 6794411 h 6794411"/>
                    <a:gd name="connsiteX4" fmla="*/ 0 w 7798952"/>
                    <a:gd name="connsiteY4" fmla="*/ 11914 h 6794411"/>
                    <a:gd name="connsiteX0" fmla="*/ 0 w 7190487"/>
                    <a:gd name="connsiteY0" fmla="*/ 36557 h 6819054"/>
                    <a:gd name="connsiteX1" fmla="*/ 7190487 w 7190487"/>
                    <a:gd name="connsiteY1" fmla="*/ 0 h 6819054"/>
                    <a:gd name="connsiteX2" fmla="*/ 5897663 w 7190487"/>
                    <a:gd name="connsiteY2" fmla="*/ 6753114 h 6819054"/>
                    <a:gd name="connsiteX3" fmla="*/ 53777 w 7190487"/>
                    <a:gd name="connsiteY3" fmla="*/ 6819054 h 6819054"/>
                    <a:gd name="connsiteX4" fmla="*/ 0 w 7190487"/>
                    <a:gd name="connsiteY4" fmla="*/ 36557 h 6819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190487" h="6819054">
                      <a:moveTo>
                        <a:pt x="0" y="36557"/>
                      </a:moveTo>
                      <a:lnTo>
                        <a:pt x="7190487" y="0"/>
                      </a:lnTo>
                      <a:lnTo>
                        <a:pt x="5897663" y="6753114"/>
                      </a:lnTo>
                      <a:lnTo>
                        <a:pt x="53777" y="6819054"/>
                      </a:lnTo>
                      <a:lnTo>
                        <a:pt x="0" y="36557"/>
                      </a:lnTo>
                      <a:close/>
                    </a:path>
                  </a:pathLst>
                </a:custGeom>
                <a:solidFill>
                  <a:srgbClr val="592C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pic>
              <p:nvPicPr>
                <p:cNvPr id="11" name="Graphic 10">
                  <a:extLst>
                    <a:ext uri="{FF2B5EF4-FFF2-40B4-BE49-F238E27FC236}">
                      <a16:creationId xmlns:a16="http://schemas.microsoft.com/office/drawing/2014/main" id="{5E90E32D-4139-0B95-E621-B7F8B12B7C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 t="32286" r="77090"/>
                <a:stretch/>
              </p:blipFill>
              <p:spPr>
                <a:xfrm rot="10800000">
                  <a:off x="-50632" y="4307646"/>
                  <a:ext cx="1347336" cy="2742651"/>
                </a:xfrm>
                <a:prstGeom prst="rect">
                  <a:avLst/>
                </a:prstGeom>
              </p:spPr>
            </p:pic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FBD9C86D-8543-8D36-E88E-E9483292A9B9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698333" y="2007633"/>
                  <a:ext cx="6481833" cy="3843332"/>
                  <a:chOff x="698333" y="2007633"/>
                  <a:chExt cx="6481833" cy="3843332"/>
                </a:xfrm>
              </p:grpSpPr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E524028D-6180-4198-C796-8F5AF167DDB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707260" y="2622066"/>
                    <a:ext cx="6472906" cy="4770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AU" sz="2500" dirty="0">
                        <a:solidFill>
                          <a:srgbClr val="FFCC66"/>
                        </a:solidFill>
                        <a:latin typeface="Zona Pro" panose="02010503040002020004" pitchFamily="50" charset="0"/>
                      </a:rPr>
                      <a:t>Lesson aims:</a:t>
                    </a:r>
                  </a:p>
                </p:txBody>
              </p: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7AB3A202-4D06-E8A9-55E4-93C4C6D771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2427" y="2007633"/>
                    <a:ext cx="5552443" cy="0"/>
                  </a:xfrm>
                  <a:prstGeom prst="line">
                    <a:avLst/>
                  </a:prstGeom>
                  <a:ln w="38100">
                    <a:solidFill>
                      <a:srgbClr val="A779D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7722845E-7E5E-8726-D2F1-8275E272A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698333" y="3438583"/>
                    <a:ext cx="5547052" cy="2412382"/>
                    <a:chOff x="698333" y="3438583"/>
                    <a:chExt cx="5547052" cy="2412382"/>
                  </a:xfrm>
                </p:grpSpPr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7765A162-9243-16DA-6787-81061BE82FF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51310" y="3571007"/>
                      <a:ext cx="4476364" cy="369332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b="1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Optional: </a:t>
                      </a:r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Complete a pre-survey.</a:t>
                      </a:r>
                    </a:p>
                  </p:txBody>
                </p:sp>
                <p:sp>
                  <p:nvSpPr>
                    <p:cNvPr id="24" name="TextBox 23">
                      <a:extLst>
                        <a:ext uri="{FF2B5EF4-FFF2-40B4-BE49-F238E27FC236}">
                          <a16:creationId xmlns:a16="http://schemas.microsoft.com/office/drawing/2014/main" id="{C87E5FC9-1552-2213-9D86-B158D0562412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51310" y="4479676"/>
                      <a:ext cx="4694075" cy="923330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Learn about the Peeps and the Feels.</a:t>
                      </a:r>
                    </a:p>
                    <a:p>
                      <a:endParaRPr lang="en-GB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  <a:p>
                      <a:endParaRPr lang="en-GB" dirty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p:txBody>
                </p:sp>
                <p:grpSp>
                  <p:nvGrpSpPr>
                    <p:cNvPr id="25" name="Group 24">
                      <a:extLst>
                        <a:ext uri="{FF2B5EF4-FFF2-40B4-BE49-F238E27FC236}">
                          <a16:creationId xmlns:a16="http://schemas.microsoft.com/office/drawing/2014/main" id="{B74FAA09-1D88-0893-9E19-D1196E91A89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3438583"/>
                      <a:ext cx="686861" cy="593889"/>
                      <a:chOff x="707260" y="4149785"/>
                      <a:chExt cx="686861" cy="593889"/>
                    </a:xfrm>
                  </p:grpSpPr>
                  <p:pic>
                    <p:nvPicPr>
                      <p:cNvPr id="39" name="Graphic 38">
                        <a:extLst>
                          <a:ext uri="{FF2B5EF4-FFF2-40B4-BE49-F238E27FC236}">
                            <a16:creationId xmlns:a16="http://schemas.microsoft.com/office/drawing/2014/main" id="{2278C33C-D2A8-049D-941E-2175173C542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>
                        <a:extLs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7260" y="4165265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40" name="TextBox 39">
                        <a:extLst>
                          <a:ext uri="{FF2B5EF4-FFF2-40B4-BE49-F238E27FC236}">
                            <a16:creationId xmlns:a16="http://schemas.microsoft.com/office/drawing/2014/main" id="{A6570FA3-33F8-8580-AEB1-03E0C3833FFA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830357" y="4149785"/>
                        <a:ext cx="522515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1.</a:t>
                        </a:r>
                      </a:p>
                    </p:txBody>
                  </p:sp>
                </p:grpSp>
                <p:grpSp>
                  <p:nvGrpSpPr>
                    <p:cNvPr id="26" name="Group 25">
                      <a:extLst>
                        <a:ext uri="{FF2B5EF4-FFF2-40B4-BE49-F238E27FC236}">
                          <a16:creationId xmlns:a16="http://schemas.microsoft.com/office/drawing/2014/main" id="{CBC3A896-90C9-9A1C-2CC6-D4B612A2BE9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698333" y="4318956"/>
                      <a:ext cx="686861" cy="614516"/>
                      <a:chOff x="698333" y="5117240"/>
                      <a:chExt cx="686861" cy="614516"/>
                    </a:xfrm>
                  </p:grpSpPr>
                  <p:pic>
                    <p:nvPicPr>
                      <p:cNvPr id="35" name="Graphic 34">
                        <a:extLst>
                          <a:ext uri="{FF2B5EF4-FFF2-40B4-BE49-F238E27FC236}">
                            <a16:creationId xmlns:a16="http://schemas.microsoft.com/office/drawing/2014/main" id="{C7C76D91-B584-6121-AD5C-98F12B1F12B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>
                        <a:extLs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5153347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8" name="TextBox 37">
                        <a:extLst>
                          <a:ext uri="{FF2B5EF4-FFF2-40B4-BE49-F238E27FC236}">
                            <a16:creationId xmlns:a16="http://schemas.microsoft.com/office/drawing/2014/main" id="{CB24E5A5-AAC5-5309-6826-BBBD55DEF911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5117240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2.</a:t>
                        </a:r>
                      </a:p>
                    </p:txBody>
                  </p:sp>
                </p:grpSp>
                <p:sp>
                  <p:nvSpPr>
                    <p:cNvPr id="27" name="TextBox 26">
                      <a:extLst>
                        <a:ext uri="{FF2B5EF4-FFF2-40B4-BE49-F238E27FC236}">
                          <a16:creationId xmlns:a16="http://schemas.microsoft.com/office/drawing/2014/main" id="{0D49AC97-CF3B-D92B-2E5C-983A62B1F07B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1560237" y="5374034"/>
                      <a:ext cx="4439352" cy="369332"/>
                    </a:xfrm>
                    <a:prstGeom prst="rect">
                      <a:avLst/>
                    </a:prstGeom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GB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Participate in class activities.</a:t>
                      </a:r>
                    </a:p>
                  </p:txBody>
                </p:sp>
                <p:grpSp>
                  <p:nvGrpSpPr>
                    <p:cNvPr id="28" name="Group 27">
                      <a:extLst>
                        <a:ext uri="{FF2B5EF4-FFF2-40B4-BE49-F238E27FC236}">
                          <a16:creationId xmlns:a16="http://schemas.microsoft.com/office/drawing/2014/main" id="{07FC0377-6FCA-C01B-B175-DF96934C082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>
                    <a:xfrm>
                      <a:off x="707260" y="5261849"/>
                      <a:ext cx="686861" cy="589116"/>
                      <a:chOff x="698333" y="5170762"/>
                      <a:chExt cx="686861" cy="589116"/>
                    </a:xfrm>
                  </p:grpSpPr>
                  <p:pic>
                    <p:nvPicPr>
                      <p:cNvPr id="33" name="Graphic 32">
                        <a:extLst>
                          <a:ext uri="{FF2B5EF4-FFF2-40B4-BE49-F238E27FC236}">
                            <a16:creationId xmlns:a16="http://schemas.microsoft.com/office/drawing/2014/main" id="{8D7F32A6-9E61-4CD5-41F2-1D6820C6CA0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3">
                        <a:extLst>
                          <a:ext uri="{96DAC541-7B7A-43D3-8B79-37D633B846F1}">
                            <asvg:svgBlip xmlns:asvg="http://schemas.microsoft.com/office/drawing/2016/SVG/main" r:embed="rId1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333" y="5181469"/>
                        <a:ext cx="686861" cy="57840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4" name="TextBox 33">
                        <a:extLst>
                          <a:ext uri="{FF2B5EF4-FFF2-40B4-BE49-F238E27FC236}">
                            <a16:creationId xmlns:a16="http://schemas.microsoft.com/office/drawing/2014/main" id="{EBC88CF1-8115-2413-2537-A11F50A11F5B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798729" y="5170762"/>
                        <a:ext cx="564177" cy="58477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3200" b="1" dirty="0">
                            <a:solidFill>
                              <a:srgbClr val="592C82"/>
                            </a:solidFill>
                            <a:latin typeface="Zona Pro" panose="02010503040002020004" pitchFamily="50" charset="0"/>
                          </a:rPr>
                          <a:t>3.</a:t>
                        </a:r>
                      </a:p>
                    </p:txBody>
                  </p:sp>
                </p:grpSp>
              </p:grpSp>
            </p:grpSp>
          </p:grp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1BA199E-BE05-9B88-D997-202F155F49C3}"/>
                </a:ext>
              </a:extLst>
            </p:cNvPr>
            <p:cNvSpPr txBox="1">
              <a:spLocks/>
            </p:cNvSpPr>
            <p:nvPr/>
          </p:nvSpPr>
          <p:spPr>
            <a:xfrm>
              <a:off x="723660" y="622175"/>
              <a:ext cx="57154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40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D1832F-C4F3-8370-EFF0-601A41841344}"/>
                </a:ext>
              </a:extLst>
            </p:cNvPr>
            <p:cNvSpPr txBox="1">
              <a:spLocks/>
            </p:cNvSpPr>
            <p:nvPr/>
          </p:nvSpPr>
          <p:spPr>
            <a:xfrm>
              <a:off x="723662" y="126903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Pre-Survey &amp; Introduction</a:t>
              </a:r>
            </a:p>
          </p:txBody>
        </p:sp>
      </p:grpSp>
      <p:pic>
        <p:nvPicPr>
          <p:cNvPr id="30" name="Graphic 29">
            <a:extLst>
              <a:ext uri="{FF2B5EF4-FFF2-40B4-BE49-F238E27FC236}">
                <a16:creationId xmlns:a16="http://schemas.microsoft.com/office/drawing/2014/main" id="{4A17C394-C2F2-3904-CD3F-6D74ADDBAC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C68C80FE-7D9F-4595-89CF-E6B88B2A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Student pre-survey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770626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75A5710-C228-47CE-B3E7-034463E24148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37" name="Picture 36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87814CF6-CAC1-4FBD-BD0B-89E2F312F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4" y="2079020"/>
            <a:ext cx="6060311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pre-survey will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you think and feel.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have students visit the below website link: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“HPE Module – Student Surveys Years 5-6”.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young people.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FF0541E-CE29-634F-EBCD-C317924701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62924" y="6125112"/>
            <a:ext cx="618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784ECC-45E7-44A3-A4C9-298B78DE7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57122">
            <a:off x="9677212" y="1480346"/>
            <a:ext cx="1749398" cy="1815569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159958AF-5894-4A5D-943C-56B662B778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981929">
            <a:off x="8410191" y="3690163"/>
            <a:ext cx="1565995" cy="162522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6E3A2F3-B44D-4209-812C-590C2E25742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B714250-39B0-40CD-B69A-6CDFA40176B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CF602E4-E768-4E0E-BBA0-EC388178D576}"/>
              </a:ext>
            </a:extLst>
          </p:cNvPr>
          <p:cNvSpPr txBox="1"/>
          <p:nvPr/>
        </p:nvSpPr>
        <p:spPr>
          <a:xfrm>
            <a:off x="609599" y="1596298"/>
            <a:ext cx="576523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should have the opportunity to answer the questions in a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confidential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manner, so please do not discuss the questions and your answers with anyone else.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respect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privacy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other students.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not talk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anyone else as you are filling in the pre-survey. Once you have completed your pre-survey, a University researcher will look at the answers and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analyse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data.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one at this school will see your pre-survey answers.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your participation in this important research.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ACDA36C-43B7-C993-33D9-3A954A29E6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94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 b="0" i="0" u="none" strike="noStrike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0</a:t>
            </a:r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23600" y="6125112"/>
            <a:ext cx="4940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66C29-964E-49A5-BA5A-50CC6FB7C73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122B51-3E9E-413F-A51B-6A9734ED07F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88D524F5-11A8-4033-99D5-5036C8704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B6B8BD0-5AE2-446C-9FC9-B1FA859C13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3130642"/>
            <a:ext cx="914400" cy="54292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D910F6-4B72-4EFC-A328-5D1275B6BF2F}"/>
              </a:ext>
            </a:extLst>
          </p:cNvPr>
          <p:cNvSpPr/>
          <p:nvPr/>
        </p:nvSpPr>
        <p:spPr>
          <a:xfrm>
            <a:off x="743736" y="1621338"/>
            <a:ext cx="5970829" cy="2986105"/>
          </a:xfrm>
          <a:prstGeom prst="rect">
            <a:avLst/>
          </a:prstGeom>
          <a:noFill/>
          <a:ln w="98425">
            <a:solidFill>
              <a:srgbClr val="9E7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4642946"/>
                  </p:ext>
                </p:extLst>
              </p:nvPr>
            </p:nvGraphicFramePr>
            <p:xfrm>
              <a:off x="784034" y="1662003"/>
              <a:ext cx="5903636" cy="290958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11"/>
              </a:graphicData>
            </a:graphic>
          </p:graphicFrame>
        </mc:Choice>
        <mc:Fallback xmlns="">
          <p:pic>
            <p:nvPic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4034" y="1662003"/>
                <a:ext cx="5903636" cy="29095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B281477E-0379-4A6F-8164-945CD7A708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7268" y="1757082"/>
            <a:ext cx="2695191" cy="37242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6B0157-6133-4E8B-46C8-4817FD82FF33}"/>
              </a:ext>
            </a:extLst>
          </p:cNvPr>
          <p:cNvSpPr txBox="1"/>
          <p:nvPr/>
        </p:nvSpPr>
        <p:spPr>
          <a:xfrm>
            <a:off x="674310" y="4971154"/>
            <a:ext cx="6290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to use the timer: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Click on “Trust this add-in” if this message pops-up. You might also need to click “Enable editing”. After, click into the white area and wiggle your mouse a bit. Adjust the settings to what you want, and start.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010827A-6903-9864-B042-C73451EDF6E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7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FR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Introduction to Big Talks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A8083A5-BFE7-7C04-6DC4-BC306349064E}"/>
              </a:ext>
            </a:extLst>
          </p:cNvPr>
          <p:cNvSpPr txBox="1"/>
          <p:nvPr/>
        </p:nvSpPr>
        <p:spPr>
          <a:xfrm>
            <a:off x="628814" y="1674546"/>
            <a:ext cx="582278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ver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 </a:t>
            </a:r>
            <a:r>
              <a:rPr lang="en-AU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few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weeks 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will be learning about feelings and emotions together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talking about tricky subjects like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friendships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belonging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bullying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Together we’ll watch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 series of </a:t>
            </a:r>
            <a:r>
              <a:rPr lang="en-FR" sz="1900" b="1" dirty="0">
                <a:solidFill>
                  <a:srgbClr val="FFCC66"/>
                </a:solidFill>
                <a:latin typeface="Poppins"/>
                <a:cs typeface="Poppins"/>
              </a:rPr>
              <a:t>animation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s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 every week to help us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talk about how to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understand and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build our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skills around wellbeing. </a:t>
            </a:r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You’ll get to know all about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Peeps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DE4D117-7106-18C2-3A29-5FADB0EF59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61BA82CC-6C6E-5FB8-9111-2E2ECFF84C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4" name="Picture 3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45070744-201A-6062-3B15-3717BCC055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4290" y="1754054"/>
            <a:ext cx="3722043" cy="397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0B388CD-48DF-35AB-7B42-E515ED236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D621B17-A10F-AD71-2197-075498C4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76D24925-AD81-1BE5-2E9D-6894E2B3BB98}"/>
              </a:ext>
            </a:extLst>
          </p:cNvPr>
          <p:cNvSpPr/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A46D0B-4B38-0684-D1BD-4988E8A7D0E4}"/>
              </a:ext>
            </a:extLst>
          </p:cNvPr>
          <p:cNvSpPr txBox="1"/>
          <p:nvPr/>
        </p:nvSpPr>
        <p:spPr>
          <a:xfrm>
            <a:off x="609599" y="619700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Meet the Peeps! Which one do you like best, and why?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7A5CBB-F665-D347-F925-CC3EDF6465A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3D402EAA-7671-EB13-09FC-5AA49862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1A7F02AA-4B64-BAFF-5E12-9DE817FD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09D529F-3DE2-40A8-9956-E688257E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070C7B28-15D8-3C38-909D-7BD571A3E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D952AA-C253-E456-FFD2-DE06D1C16DCD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6EBDB5B1-0225-C1A4-A2C7-D3FF4B88D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2130237D-66A9-841F-6D83-ADA5EE3E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4CD25D96-1E96-E3D5-F645-AF39CAA07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5E804F97-97AD-E187-98B9-607288F99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196D6F6-B356-309B-FC56-1BCD6AA19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94AF751-0731-3CBB-0508-3C2D2CB0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14AB975-34C6-D926-1801-F5C51A4BC373}"/>
              </a:ext>
            </a:extLst>
          </p:cNvPr>
          <p:cNvCxnSpPr>
            <a:cxnSpLocks/>
          </p:cNvCxnSpPr>
          <p:nvPr/>
        </p:nvCxnSpPr>
        <p:spPr>
          <a:xfrm>
            <a:off x="736600" y="1321057"/>
            <a:ext cx="1066832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D7130F96-787A-95B0-3F17-FF0AB032CC8D}"/>
              </a:ext>
            </a:extLst>
          </p:cNvPr>
          <p:cNvSpPr txBox="1"/>
          <p:nvPr/>
        </p:nvSpPr>
        <p:spPr>
          <a:xfrm>
            <a:off x="553211" y="332188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BRIM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F63CD80-D9BA-594E-0935-002A12DDB6F1}"/>
              </a:ext>
            </a:extLst>
          </p:cNvPr>
          <p:cNvSpPr txBox="1"/>
          <p:nvPr/>
        </p:nvSpPr>
        <p:spPr>
          <a:xfrm>
            <a:off x="2651613" y="331155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TWIG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4B33E0E-89F6-C1D9-ADCD-A9B646D934C9}"/>
              </a:ext>
            </a:extLst>
          </p:cNvPr>
          <p:cNvSpPr txBox="1"/>
          <p:nvPr/>
        </p:nvSpPr>
        <p:spPr>
          <a:xfrm>
            <a:off x="5047814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FIN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00F0BC-F578-D2B0-6BE9-518714C5E121}"/>
              </a:ext>
            </a:extLst>
          </p:cNvPr>
          <p:cNvSpPr txBox="1"/>
          <p:nvPr/>
        </p:nvSpPr>
        <p:spPr>
          <a:xfrm>
            <a:off x="7189179" y="331588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PAN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F5C428-5018-D542-712A-F841888F4CD8}"/>
              </a:ext>
            </a:extLst>
          </p:cNvPr>
          <p:cNvSpPr txBox="1"/>
          <p:nvPr/>
        </p:nvSpPr>
        <p:spPr>
          <a:xfrm>
            <a:off x="9505136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STALK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F3D81EC-6C7A-2017-FABD-C98FA75EEE2D}"/>
              </a:ext>
            </a:extLst>
          </p:cNvPr>
          <p:cNvSpPr txBox="1"/>
          <p:nvPr/>
        </p:nvSpPr>
        <p:spPr>
          <a:xfrm>
            <a:off x="520650" y="596683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ELK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3AEAAC4-25CF-7E52-8C75-286BCD8C312B}"/>
              </a:ext>
            </a:extLst>
          </p:cNvPr>
          <p:cNvSpPr txBox="1"/>
          <p:nvPr/>
        </p:nvSpPr>
        <p:spPr>
          <a:xfrm>
            <a:off x="2780630" y="595650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STEG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3F080DF-DF49-1628-572E-9458519B82D8}"/>
              </a:ext>
            </a:extLst>
          </p:cNvPr>
          <p:cNvSpPr txBox="1"/>
          <p:nvPr/>
        </p:nvSpPr>
        <p:spPr>
          <a:xfrm>
            <a:off x="5015253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TEK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F4236-75F6-78F2-4FB1-FCD5CF79A7A8}"/>
              </a:ext>
            </a:extLst>
          </p:cNvPr>
          <p:cNvSpPr txBox="1"/>
          <p:nvPr/>
        </p:nvSpPr>
        <p:spPr>
          <a:xfrm>
            <a:off x="7189179" y="596083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CROWN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90EA0C-3A9A-B7FB-E6C2-91C8D284465C}"/>
              </a:ext>
            </a:extLst>
          </p:cNvPr>
          <p:cNvSpPr txBox="1"/>
          <p:nvPr/>
        </p:nvSpPr>
        <p:spPr>
          <a:xfrm>
            <a:off x="9543916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KIT</a:t>
            </a:r>
          </a:p>
        </p:txBody>
      </p:sp>
      <p:pic>
        <p:nvPicPr>
          <p:cNvPr id="6" name="Picture 5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E907F4CF-35FF-C068-DC8A-C36E5307490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58" y="1596091"/>
            <a:ext cx="1653949" cy="1768222"/>
          </a:xfrm>
          <a:prstGeom prst="rect">
            <a:avLst/>
          </a:prstGeom>
        </p:spPr>
      </p:pic>
      <p:pic>
        <p:nvPicPr>
          <p:cNvPr id="8" name="Picture 7" descr="A cartoon character with a black background&#10;&#10;AI-generated content may be incorrect.">
            <a:extLst>
              <a:ext uri="{FF2B5EF4-FFF2-40B4-BE49-F238E27FC236}">
                <a16:creationId xmlns:a16="http://schemas.microsoft.com/office/drawing/2014/main" id="{891C63C0-E8E6-8A30-C064-C517D06465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54563" y="1596090"/>
            <a:ext cx="1431124" cy="1756961"/>
          </a:xfrm>
          <a:prstGeom prst="rect">
            <a:avLst/>
          </a:prstGeom>
        </p:spPr>
      </p:pic>
      <p:pic>
        <p:nvPicPr>
          <p:cNvPr id="10" name="Picture 9" descr="A cartoon of a fish holding a ball&#10;&#10;AI-generated content may be incorrect.">
            <a:extLst>
              <a:ext uri="{FF2B5EF4-FFF2-40B4-BE49-F238E27FC236}">
                <a16:creationId xmlns:a16="http://schemas.microsoft.com/office/drawing/2014/main" id="{FEA0348C-9F30-7E5C-F1F4-B47961BF91E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9908" y="1626453"/>
            <a:ext cx="1554996" cy="1766169"/>
          </a:xfrm>
          <a:prstGeom prst="rect">
            <a:avLst/>
          </a:prstGeom>
        </p:spPr>
      </p:pic>
      <p:pic>
        <p:nvPicPr>
          <p:cNvPr id="12" name="Picture 11" descr="A cartoon of a purple monster&#10;&#10;AI-generated content may be incorrect.">
            <a:extLst>
              <a:ext uri="{FF2B5EF4-FFF2-40B4-BE49-F238E27FC236}">
                <a16:creationId xmlns:a16="http://schemas.microsoft.com/office/drawing/2014/main" id="{D95C9CC7-FB01-17E3-A0AB-9C783055C8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59679" y="1721224"/>
            <a:ext cx="1429139" cy="1634217"/>
          </a:xfrm>
          <a:prstGeom prst="rect">
            <a:avLst/>
          </a:prstGeom>
        </p:spPr>
      </p:pic>
      <p:pic>
        <p:nvPicPr>
          <p:cNvPr id="14" name="Picture 13" descr="A cartoon character holding a magnifying glass&#10;&#10;AI-generated content may be incorrect.">
            <a:extLst>
              <a:ext uri="{FF2B5EF4-FFF2-40B4-BE49-F238E27FC236}">
                <a16:creationId xmlns:a16="http://schemas.microsoft.com/office/drawing/2014/main" id="{F0579F02-46D5-1AA8-8BE3-E5D9F6AF60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885431" y="1635099"/>
            <a:ext cx="1619575" cy="1698902"/>
          </a:xfrm>
          <a:prstGeom prst="rect">
            <a:avLst/>
          </a:prstGeom>
        </p:spPr>
      </p:pic>
      <p:pic>
        <p:nvPicPr>
          <p:cNvPr id="16" name="Picture 15" descr="A cartoon character holding a bat&#10;&#10;AI-generated content may be incorrect.">
            <a:extLst>
              <a:ext uri="{FF2B5EF4-FFF2-40B4-BE49-F238E27FC236}">
                <a16:creationId xmlns:a16="http://schemas.microsoft.com/office/drawing/2014/main" id="{F28AAAB2-692D-85C4-FA38-D9F6195167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5644" y="4267162"/>
            <a:ext cx="1577561" cy="1759829"/>
          </a:xfrm>
          <a:prstGeom prst="rect">
            <a:avLst/>
          </a:prstGeom>
        </p:spPr>
      </p:pic>
      <p:pic>
        <p:nvPicPr>
          <p:cNvPr id="18" name="Picture 17" descr="A cartoon character dancing&#10;&#10;AI-generated content may be incorrect.">
            <a:extLst>
              <a:ext uri="{FF2B5EF4-FFF2-40B4-BE49-F238E27FC236}">
                <a16:creationId xmlns:a16="http://schemas.microsoft.com/office/drawing/2014/main" id="{C4A130DF-2569-95D3-1691-F8693F67CC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17660" y="4305262"/>
            <a:ext cx="1475210" cy="16763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AAE0EA-F837-EF97-51AA-BC9F71CD517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47791" y="3836732"/>
            <a:ext cx="1324324" cy="2173764"/>
          </a:xfrm>
          <a:prstGeom prst="rect">
            <a:avLst/>
          </a:prstGeom>
        </p:spPr>
      </p:pic>
      <p:pic>
        <p:nvPicPr>
          <p:cNvPr id="22" name="Picture 21" descr="A cartoon character with a crown&#10;&#10;AI-generated content may be incorrect.">
            <a:extLst>
              <a:ext uri="{FF2B5EF4-FFF2-40B4-BE49-F238E27FC236}">
                <a16:creationId xmlns:a16="http://schemas.microsoft.com/office/drawing/2014/main" id="{ADE67566-955B-2519-B314-B3E64A1FCDF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76093" y="3970803"/>
            <a:ext cx="1521499" cy="2043709"/>
          </a:xfrm>
          <a:prstGeom prst="rect">
            <a:avLst/>
          </a:prstGeom>
        </p:spPr>
      </p:pic>
      <p:pic>
        <p:nvPicPr>
          <p:cNvPr id="24" name="Picture 23" descr="A cartoon cat with one eye&#10;&#10;AI-generated content may be incorrect.">
            <a:extLst>
              <a:ext uri="{FF2B5EF4-FFF2-40B4-BE49-F238E27FC236}">
                <a16:creationId xmlns:a16="http://schemas.microsoft.com/office/drawing/2014/main" id="{BA02E9CB-521B-C1E1-DA5D-1BD0E6DEF48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37254" y="4027646"/>
            <a:ext cx="1671861" cy="199675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4B9BF83-5ED7-AFB7-802F-EDBF32CA11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8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27998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Divide students into groups. You have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 minutes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decide and report back what your group roles will be and write down your group work rules.</a:t>
            </a: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05DA0-B473-4094-B77F-346520C9DB44}"/>
              </a:ext>
            </a:extLst>
          </p:cNvPr>
          <p:cNvSpPr txBox="1"/>
          <p:nvPr/>
        </p:nvSpPr>
        <p:spPr>
          <a:xfrm>
            <a:off x="628814" y="4471487"/>
            <a:ext cx="627998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xamples of </a:t>
            </a:r>
            <a:r>
              <a:rPr lang="en-AU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oles </a:t>
            </a:r>
            <a:endParaRPr lang="en-AU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FR" sz="19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scribe answers to group questions.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speak for the group.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coordinate group work.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be in charge of supplies and timing.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8C37E5-A1A3-47A0-A1DE-1A572BDB4B1F}"/>
              </a:ext>
            </a:extLst>
          </p:cNvPr>
          <p:cNvSpPr txBox="1"/>
          <p:nvPr/>
        </p:nvSpPr>
        <p:spPr>
          <a:xfrm>
            <a:off x="628814" y="2752783"/>
            <a:ext cx="5675716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 of Rules </a:t>
            </a:r>
            <a:b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put downs.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gets a chance to speak.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has a role in the group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Group Work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EAAE7460-A485-6C78-BB32-F3475F52B761}"/>
              </a:ext>
            </a:extLst>
          </p:cNvPr>
          <p:cNvGrpSpPr/>
          <p:nvPr/>
        </p:nvGrpSpPr>
        <p:grpSpPr>
          <a:xfrm>
            <a:off x="7800472" y="2158999"/>
            <a:ext cx="4096623" cy="3610984"/>
            <a:chOff x="7597272" y="2158999"/>
            <a:chExt cx="4096623" cy="361098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258F5A5-BBC6-4469-AE21-77191BBF2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55924" y="5291171"/>
              <a:ext cx="2845329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616F5AF-8D85-1EC4-1CDC-188FC9458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97272" y="2158999"/>
              <a:ext cx="4096623" cy="334382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A2924BB9-F6AA-2CA6-60E9-B35FCF7887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3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88324" y="6125112"/>
            <a:ext cx="574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319606-2B47-4675-88DB-BD17E1DACB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459"/>
          <a:stretch/>
        </p:blipFill>
        <p:spPr>
          <a:xfrm>
            <a:off x="7823941" y="2251465"/>
            <a:ext cx="2876079" cy="46065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DC1CF90-6563-4428-90EC-FE48B9DE9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27313" y="957943"/>
            <a:ext cx="6328229" cy="413173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DADE81A-D94B-43DE-B3FC-D1D1042A4975}"/>
              </a:ext>
            </a:extLst>
          </p:cNvPr>
          <p:cNvSpPr txBox="1"/>
          <p:nvPr/>
        </p:nvSpPr>
        <p:spPr>
          <a:xfrm>
            <a:off x="521982" y="1386148"/>
            <a:ext cx="683803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Report back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to class on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rules &amp; roles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65C2521-A1BF-B689-D498-F7F81086EE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03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10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131953" y="6244030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52205-FC4D-4517-A24A-19DCBFD6E915}"/>
              </a:ext>
            </a:extLst>
          </p:cNvPr>
          <p:cNvSpPr txBox="1"/>
          <p:nvPr/>
        </p:nvSpPr>
        <p:spPr>
          <a:xfrm>
            <a:off x="959068" y="3502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Watch an Animation</a:t>
            </a:r>
          </a:p>
        </p:txBody>
      </p:sp>
      <p:pic>
        <p:nvPicPr>
          <p:cNvPr id="2" name="Introduction_BTLP_Generic_MID">
            <a:hlinkClick r:id="" action="ppaction://media"/>
            <a:extLst>
              <a:ext uri="{FF2B5EF4-FFF2-40B4-BE49-F238E27FC236}">
                <a16:creationId xmlns:a16="http://schemas.microsoft.com/office/drawing/2014/main" id="{00666B85-20B3-F47E-C4F7-E39B807E3C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30353" y="629107"/>
            <a:ext cx="9926452" cy="558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9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11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3707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Let’s now discuss the animation and what we currently know.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are some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feelings/emotions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you are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aware of?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feelings/emotions are you aware of </a:t>
            </a:r>
          </a:p>
          <a:p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    others having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 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What sharing, helping and cooperative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 behaviours among friends and classmates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 can you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identify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?</a:t>
            </a:r>
          </a:p>
          <a:p>
            <a:endParaRPr lang="en-GB" sz="20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 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What </a:t>
            </a:r>
            <a:r>
              <a:rPr lang="en-GB" sz="2000" b="1" dirty="0">
                <a:solidFill>
                  <a:srgbClr val="FFCC66"/>
                </a:solidFill>
                <a:latin typeface="Poppins"/>
                <a:cs typeface="Poppins"/>
              </a:rPr>
              <a:t>feelings</a:t>
            </a: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are associated with helping and </a:t>
            </a:r>
            <a:b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</a:br>
            <a:r>
              <a:rPr lang="en-GB" sz="2000" dirty="0">
                <a:solidFill>
                  <a:schemeClr val="bg1"/>
                </a:solidFill>
                <a:latin typeface="Poppins"/>
                <a:cs typeface="Poppins"/>
              </a:rPr>
              <a:t>   being kind to others?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11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Continued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1542FE65-C289-4D78-A491-A092C2D62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39985" y="5061938"/>
            <a:ext cx="3055401" cy="47881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79E9449-5D3A-65CB-7C5F-0DAE650A4D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15154" y="1445295"/>
            <a:ext cx="2667317" cy="39469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0CA5DF59-7E70-0ED1-1203-FF316903FCD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BF71C-D004-8C6D-276F-21A2950F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B0E32759-DFBA-D20B-A6D3-92AD6EB2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E86A3E08-AF93-0490-9C42-F21E2B371F2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7939037-31D7-0ADF-366E-A9EA5F09B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81F7D2E-438B-7FB2-66D1-26DF1538A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12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48EBB5-36CB-D80B-A6ED-6A299BFEBAA0}"/>
              </a:ext>
            </a:extLst>
          </p:cNvPr>
          <p:cNvSpPr txBox="1"/>
          <p:nvPr/>
        </p:nvSpPr>
        <p:spPr>
          <a:xfrm>
            <a:off x="628814" y="1569535"/>
            <a:ext cx="6502072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In your notebook, set up a table to be used to</a:t>
            </a:r>
          </a:p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record the names of emotions and feelings, </a:t>
            </a:r>
            <a:b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and a description of what they mean.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Watch the ‘Introductory Video’ again and note </a:t>
            </a:r>
            <a:b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all the feelings and emotions that you can see. Include the reactions of the 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‘Peeps’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and the 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‘Feels’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(The </a:t>
            </a:r>
            <a:r>
              <a:rPr lang="en-US" sz="1900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Feels’ 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are the bubbles that appear over the top of the </a:t>
            </a:r>
            <a:r>
              <a:rPr lang="en-US" sz="1900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Peeps’</a:t>
            </a:r>
            <a:r>
              <a:rPr lang="en-US" sz="1900" b="1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)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Write down as many different emotions as you can see in the images on this slide. Think about what the </a:t>
            </a:r>
            <a:r>
              <a:rPr lang="en-US" sz="1900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Peeps’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faces 'look like' before you interpret the feeling of the </a:t>
            </a:r>
            <a:r>
              <a:rPr lang="en-US" sz="1900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‘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Feel’</a:t>
            </a:r>
            <a:r>
              <a:rPr lang="en-US" sz="1900" b="1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 </a:t>
            </a: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D84E6C-129B-BD7D-9B3B-9386B690C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D7510665-1210-CEC5-4E87-B59807E61FA9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D8FE95-A7ED-7D33-3517-4A6F86C185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Wellbeing Dictionary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BEEB59-FB12-CA59-C0CD-6FEA9FD08F9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B2828622-A494-9551-AEBE-5B4B479C5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1772745-04F7-F64A-FBB6-D41F29AE6D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270385">
            <a:off x="7827083" y="2121547"/>
            <a:ext cx="4042681" cy="243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57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FF464-AE4A-470F-A187-8E4BD53BA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67AB536-426E-5EEE-6A6C-1EEA48FDF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7D01C509-74E3-E2B6-0319-33D38FC7202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44900B60-1763-3AE7-351B-7DAA145397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1D0BA26A-9FF9-F376-DA99-D145CD3C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13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C294D6A-F18B-7983-E629-2A518B00B124}"/>
              </a:ext>
            </a:extLst>
          </p:cNvPr>
          <p:cNvSpPr txBox="1"/>
          <p:nvPr/>
        </p:nvSpPr>
        <p:spPr>
          <a:xfrm>
            <a:off x="628813" y="1569535"/>
            <a:ext cx="662922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It’s time to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share your work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!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Share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the list of emotions you’ve made </a:t>
            </a:r>
            <a:b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amongst the class.</a:t>
            </a:r>
          </a:p>
          <a:p>
            <a:endParaRPr lang="en-US" sz="2000" dirty="0">
              <a:solidFill>
                <a:schemeClr val="bg1"/>
              </a:solidFill>
              <a:latin typeface="Poppins"/>
              <a:ea typeface="Calibri Light"/>
              <a:cs typeface="Poppins"/>
            </a:endParaRPr>
          </a:p>
          <a:p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If someone has listed an emotion you didn’t have in your own wellbeing dictionary,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write it down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. 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6490E0E-C800-7AAD-5E6F-C736BD9E2C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82E9440-0E37-D495-2F6D-47A320083BDA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13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BA18DE-82B4-0F81-A217-DE3A70CFD95C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6: Share Wellbeing Dictionary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73B4ED-0316-C3E4-67D7-05325E2321A0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1FD93426-2C6A-D819-B10C-9840758005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F260FC8C-6F07-C5B7-BA74-6A5BCEFCBB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160A3D5-F660-56D0-0A40-F2CADAA316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07866" y="1569535"/>
            <a:ext cx="280987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35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6227-EFEF-21F9-CDF6-B55CAA45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A12581B-3323-A29C-96D7-C4883EA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D2C5EF-9A68-61C7-D211-7CAB9C9BC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CA624B41-3A75-D047-E926-36EAD6BE29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C13303-064A-4ECD-1D74-8717CA335F7B}"/>
              </a:ext>
            </a:extLst>
          </p:cNvPr>
          <p:cNvSpPr txBox="1"/>
          <p:nvPr/>
        </p:nvSpPr>
        <p:spPr>
          <a:xfrm>
            <a:off x="521871" y="390091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7: Image Activity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3EE8C6B-28D3-1EBB-01BE-637376EF6CA4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19EAE19-8FE7-2C6A-A7B6-A4F900FC4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49E3BB3C-7453-FD3B-F396-2EADAE60B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204687F3-8EE3-EBDC-309D-4DA19E3F6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7B1595AF-1E6B-D488-D9D6-9FD4F037C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FAC595-A131-846B-55F6-23C0082F5316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31417F8F-07C3-81C9-FA10-6093B769F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D1A6451F-EAAF-C640-D0FA-5CEDA64FA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E1129395-E79F-277D-B589-BFDC8615E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F04011BF-A827-AAFC-2962-A4D925B5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98E2B94-5771-C49E-B462-936342C8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67E8DD3-60F8-3A66-DB95-1141A569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14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5D98D7-5AF2-300C-1889-8DD2D2965169}"/>
              </a:ext>
            </a:extLst>
          </p:cNvPr>
          <p:cNvSpPr txBox="1"/>
          <p:nvPr/>
        </p:nvSpPr>
        <p:spPr>
          <a:xfrm>
            <a:off x="457434" y="957690"/>
            <a:ext cx="112027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Can you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describe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the feelings that these people may be having?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What tells you that these people may be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feeling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this way?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Do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you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do the same thing when you </a:t>
            </a:r>
            <a:r>
              <a:rPr lang="en-US" sz="20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feel</a:t>
            </a:r>
            <a:r>
              <a:rPr lang="en-US" sz="20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this way? </a:t>
            </a:r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67D7EE-BC14-47F4-A9DF-1544C4E1F885}"/>
              </a:ext>
            </a:extLst>
          </p:cNvPr>
          <p:cNvCxnSpPr>
            <a:cxnSpLocks/>
          </p:cNvCxnSpPr>
          <p:nvPr/>
        </p:nvCxnSpPr>
        <p:spPr>
          <a:xfrm>
            <a:off x="559115" y="2132043"/>
            <a:ext cx="1127085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120A761-A34F-8C96-E6BD-00FDE2312626}"/>
              </a:ext>
            </a:extLst>
          </p:cNvPr>
          <p:cNvSpPr/>
          <p:nvPr/>
        </p:nvSpPr>
        <p:spPr>
          <a:xfrm>
            <a:off x="2911176" y="226970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8E4AF-BC83-CCA4-6E65-D4F58B8ABDD7}"/>
              </a:ext>
            </a:extLst>
          </p:cNvPr>
          <p:cNvSpPr/>
          <p:nvPr/>
        </p:nvSpPr>
        <p:spPr>
          <a:xfrm>
            <a:off x="5184316" y="226626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F63E11-8056-E090-95E2-A128D6BB38E6}"/>
              </a:ext>
            </a:extLst>
          </p:cNvPr>
          <p:cNvSpPr/>
          <p:nvPr/>
        </p:nvSpPr>
        <p:spPr>
          <a:xfrm>
            <a:off x="7216081" y="2252110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7E473C-5BFD-9C52-4793-0666ECC3530C}"/>
              </a:ext>
            </a:extLst>
          </p:cNvPr>
          <p:cNvSpPr/>
          <p:nvPr/>
        </p:nvSpPr>
        <p:spPr>
          <a:xfrm>
            <a:off x="9475617" y="2278668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12D5FF-5FE9-85CC-9EA6-FAAB0F6527C8}"/>
              </a:ext>
            </a:extLst>
          </p:cNvPr>
          <p:cNvSpPr/>
          <p:nvPr/>
        </p:nvSpPr>
        <p:spPr>
          <a:xfrm>
            <a:off x="9498795" y="424383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992B8B-4043-45FE-261B-F5BE359D2EB9}"/>
              </a:ext>
            </a:extLst>
          </p:cNvPr>
          <p:cNvSpPr/>
          <p:nvPr/>
        </p:nvSpPr>
        <p:spPr>
          <a:xfrm>
            <a:off x="7226863" y="42457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B03158-365C-DAA8-7978-59CCA45FA57D}"/>
              </a:ext>
            </a:extLst>
          </p:cNvPr>
          <p:cNvSpPr/>
          <p:nvPr/>
        </p:nvSpPr>
        <p:spPr>
          <a:xfrm>
            <a:off x="5184316" y="42330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8D9742-2942-9334-7B78-3ACDC9AB7BAF}"/>
              </a:ext>
            </a:extLst>
          </p:cNvPr>
          <p:cNvSpPr/>
          <p:nvPr/>
        </p:nvSpPr>
        <p:spPr>
          <a:xfrm>
            <a:off x="2926481" y="4256491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F4DEF-92B5-6D1A-A093-96C690F2ADA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837" r="20005"/>
          <a:stretch>
            <a:fillRect/>
          </a:stretch>
        </p:blipFill>
        <p:spPr>
          <a:xfrm>
            <a:off x="546760" y="2394785"/>
            <a:ext cx="1987128" cy="17941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A1514F-55A2-1F9D-99D0-269CE8795BC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22859" y="2409298"/>
            <a:ext cx="4884633" cy="37724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0C29A1-3EF1-1DDE-D613-D78F65FAA9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43134" y="2374491"/>
            <a:ext cx="1847815" cy="18277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E21AA4-CD59-708F-B861-183432F7B9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96233" y="2384216"/>
            <a:ext cx="1897698" cy="18443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D33719-455C-FD31-6E6F-0D553F5AF0D9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" b="7575"/>
          <a:stretch>
            <a:fillRect/>
          </a:stretch>
        </p:blipFill>
        <p:spPr>
          <a:xfrm>
            <a:off x="533824" y="4408668"/>
            <a:ext cx="3194144" cy="17439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F26982-B33C-E1EB-04CF-53BC1733227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86922" y="4385822"/>
            <a:ext cx="2847650" cy="1762694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553C78A-0810-F7BD-831C-290434DFDDB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051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F6D76-D863-ADFD-03DE-2434FC8B3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59F7B5DF-69C9-2AFD-3093-5347AFF54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D45F7E04-5707-CEEF-743F-240411955FDD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3BE538A-F229-A16B-D310-7734400DA3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DF69D28-8A3F-5563-A312-078592CC5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15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CDD7F7-3C82-A78D-A31A-6A1F161E664B}"/>
              </a:ext>
            </a:extLst>
          </p:cNvPr>
          <p:cNvSpPr txBox="1"/>
          <p:nvPr/>
        </p:nvSpPr>
        <p:spPr>
          <a:xfrm>
            <a:off x="603413" y="1569535"/>
            <a:ext cx="6762587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In your discussions about the pictures, record </a:t>
            </a:r>
            <a:b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</a:b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any new feelings in your ‘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Wellbeing dictionary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’.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Discussion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: Do you think that 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different genders </a:t>
            </a:r>
            <a:b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</a:b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are expected to act in different ways to situations?</a:t>
            </a:r>
            <a:endParaRPr lang="en-US" sz="1900" dirty="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Do you think, that in certain situations, 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different people 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are expected to act in different ways?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US" sz="19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Think about how you respond to certain situations. E.g. When might you cross your arms, tap your feet, look down to the floor or smile?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US" sz="19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Use an online </a:t>
            </a:r>
            <a:r>
              <a:rPr lang="en-US" sz="1900" b="1" dirty="0">
                <a:solidFill>
                  <a:srgbClr val="FFCC66"/>
                </a:solidFill>
                <a:latin typeface="Poppins"/>
                <a:ea typeface="Calibri Light"/>
                <a:cs typeface="Poppins"/>
              </a:rPr>
              <a:t>THESAURUS</a:t>
            </a:r>
            <a:r>
              <a:rPr lang="en-US" sz="1900" b="1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 </a:t>
            </a:r>
            <a:r>
              <a:rPr lang="en-US" sz="1900" dirty="0">
                <a:solidFill>
                  <a:schemeClr val="bg1"/>
                </a:solidFill>
                <a:latin typeface="Poppins"/>
                <a:ea typeface="Calibri Light"/>
                <a:cs typeface="Poppins"/>
              </a:rPr>
              <a:t>to find words that mean something similar and add them to your list.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6C95D60-FF60-AC29-A33E-B2B43DEDAF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85DD3E71-C43C-B566-323C-973B88F2433A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15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88861B-55D7-372B-0A3D-2A3E73064635}"/>
              </a:ext>
            </a:extLst>
          </p:cNvPr>
          <p:cNvSpPr txBox="1"/>
          <p:nvPr/>
        </p:nvSpPr>
        <p:spPr>
          <a:xfrm>
            <a:off x="609599" y="503212"/>
            <a:ext cx="81844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600" b="1" dirty="0">
                <a:solidFill>
                  <a:srgbClr val="FFCC66"/>
                </a:solidFill>
                <a:latin typeface="Zona Pro" panose="02010503040002020004" pitchFamily="50" charset="0"/>
              </a:rPr>
              <a:t>Part 8: Finalise Wellbeing Dictionary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9D28718-2763-B544-4928-B4BABB9A4F90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7A11AB44-298A-EDAA-7C64-2FAF9CBC9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5028" y="5240371"/>
            <a:ext cx="3584372" cy="47881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CF02B88-E8D5-8DD8-6504-CED0FAD555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047CC31-D05B-17BF-508A-3186F8485B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14394" y="2346778"/>
            <a:ext cx="40005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79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16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1.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B54027F-CE19-5725-DE43-352C232D54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11B762B-DE19-7426-2F20-E96282BD2F3A}"/>
              </a:ext>
            </a:extLst>
          </p:cNvPr>
          <p:cNvGrpSpPr/>
          <p:nvPr/>
        </p:nvGrpSpPr>
        <p:grpSpPr>
          <a:xfrm>
            <a:off x="7550690" y="1485900"/>
            <a:ext cx="3970712" cy="4338684"/>
            <a:chOff x="7265165" y="1228990"/>
            <a:chExt cx="4344105" cy="474668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C3B012EA-D98E-5573-6A85-94ED866EA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65165" y="5496858"/>
              <a:ext cx="4172501" cy="478812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383111DB-6D2F-0D9A-FAC3-8A359E3DB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650375" y="1228990"/>
              <a:ext cx="3958895" cy="4646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webextensions/webextension1.xml><?xml version="1.0" encoding="utf-8"?>
<we:webextension xmlns:we="http://schemas.microsoft.com/office/webextensions/webextension/2010/11" id="{8254ED11-121C-4010-B23B-55B744DD5022}">
  <we:reference id="wa200001661" version="2.1.0.2" store="en-US" storeType="OMEX"/>
  <we:alternateReferences>
    <we:reference id="WA200001661" version="2.1.0.2" store="WA200001661" storeType="OMEX"/>
  </we:alternateReferences>
  <we:properties>
    <we:property name="showcontrols" value="true"/>
    <we:property name="type" value="&quot;None&quot;"/>
    <we:property name="time" value="900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898292B6-36A9-4A59-A664-8CF2DD943ABF}"/>
</file>

<file path=customXml/itemProps2.xml><?xml version="1.0" encoding="utf-8"?>
<ds:datastoreItem xmlns:ds="http://schemas.openxmlformats.org/officeDocument/2006/customXml" ds:itemID="{B132305E-A2B8-4E42-BF76-2DF732F9E835}"/>
</file>

<file path=customXml/itemProps3.xml><?xml version="1.0" encoding="utf-8"?>
<ds:datastoreItem xmlns:ds="http://schemas.openxmlformats.org/officeDocument/2006/customXml" ds:itemID="{20C8CED5-9125-4A29-B4C6-1D287097C5C9}"/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1002</Words>
  <Application>Microsoft Office PowerPoint</Application>
  <PresentationFormat>Widescreen</PresentationFormat>
  <Paragraphs>145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Roboto</vt:lpstr>
      <vt:lpstr>Aracne Regular</vt:lpstr>
      <vt:lpstr>Poppins</vt:lpstr>
      <vt:lpstr>arial</vt:lpstr>
      <vt:lpstr>Calibri</vt:lpstr>
      <vt:lpstr>arial</vt:lpstr>
      <vt:lpstr>Calibri Light</vt:lpstr>
      <vt:lpstr>Zona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423</cp:revision>
  <dcterms:created xsi:type="dcterms:W3CDTF">2021-11-15T00:55:30Z</dcterms:created>
  <dcterms:modified xsi:type="dcterms:W3CDTF">2025-12-10T03:55:47Z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