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sldIdLst>
    <p:sldId id="341" r:id="rId2"/>
    <p:sldId id="320" r:id="rId3"/>
    <p:sldId id="357" r:id="rId4"/>
    <p:sldId id="344" r:id="rId5"/>
    <p:sldId id="365" r:id="rId6"/>
    <p:sldId id="380" r:id="rId7"/>
    <p:sldId id="382" r:id="rId8"/>
    <p:sldId id="381" r:id="rId9"/>
    <p:sldId id="343" r:id="rId10"/>
  </p:sldIdLst>
  <p:sldSz cx="12192000" cy="6858000"/>
  <p:notesSz cx="6858000" cy="9144000"/>
  <p:embeddedFontLst>
    <p:embeddedFont>
      <p:font typeface="Poppins" panose="00000500000000000000" pitchFamily="2" charset="0"/>
      <p:regular r:id="rId12"/>
      <p:bold r:id="rId13"/>
      <p:italic r:id="rId14"/>
      <p:boldItalic r:id="rId15"/>
    </p:embeddedFont>
    <p:embeddedFont>
      <p:font typeface="Zona Pro" panose="02010503040002020004" pitchFamily="50" charset="0"/>
      <p:regular r:id="rId16"/>
      <p:bold r:id="rId17"/>
      <p:italic r:id="rId18"/>
      <p:boldItalic r:id="rId19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592C82"/>
    <a:srgbClr val="8EBEDC"/>
    <a:srgbClr val="9E7AB2"/>
    <a:srgbClr val="7030A0"/>
    <a:srgbClr val="C5D8F4"/>
    <a:srgbClr val="A589C1"/>
    <a:srgbClr val="DFC9EF"/>
    <a:srgbClr val="A779D1"/>
    <a:srgbClr val="F0E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50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17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253660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8171D-A9F4-92D0-FF5E-7284F3910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87C0E5-2EAF-EAC4-9657-31007A7EA3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4E87E0-ACA3-88DE-A3A3-B07194B4D4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97EB90-A6F7-1A76-2FE4-A8C7774340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059330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C2D78-49F9-6183-AB04-32E1C7F8C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2A04FD-E785-5D59-7A07-09C81CDF08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9EB689-A355-CC46-C24C-1CEBA6803A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A85820-630C-26F8-758F-F8E9BEDF8C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899217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B2249-DF68-6217-D9E2-4BEDB9AFB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10C6AB-C11C-D969-93D9-3175EEC744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E0F70F-63AE-9065-7A4E-91484467C5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4FA7F-33B6-076A-2BD8-9CD7B29DA3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05636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BC839-C08F-AF22-53F4-FBFDA75E8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E84211-75F5-2092-09A0-DF0FA4E77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827DB4-D425-1CA8-33F2-E8AFA796AA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1CB846-2874-E915-3883-B56AE5557F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41198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7.png"/><Relationship Id="rId10" Type="http://schemas.openxmlformats.org/officeDocument/2006/relationships/image" Target="../media/image18.svg"/><Relationship Id="rId4" Type="http://schemas.openxmlformats.org/officeDocument/2006/relationships/image" Target="../media/image1.png"/><Relationship Id="rId9" Type="http://schemas.openxmlformats.org/officeDocument/2006/relationships/image" Target="../media/image17.pn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7.png"/><Relationship Id="rId5" Type="http://schemas.openxmlformats.org/officeDocument/2006/relationships/image" Target="../media/image19.png"/><Relationship Id="rId10" Type="http://schemas.openxmlformats.org/officeDocument/2006/relationships/image" Target="../media/image26.svg"/><Relationship Id="rId4" Type="http://schemas.openxmlformats.org/officeDocument/2006/relationships/image" Target="../media/image1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1.png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3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34.png"/><Relationship Id="rId5" Type="http://schemas.openxmlformats.org/officeDocument/2006/relationships/image" Target="../media/image19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37.svg"/><Relationship Id="rId4" Type="http://schemas.openxmlformats.org/officeDocument/2006/relationships/image" Target="../media/image1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3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38.png"/><Relationship Id="rId5" Type="http://schemas.openxmlformats.org/officeDocument/2006/relationships/image" Target="../media/image19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40.png"/><Relationship Id="rId5" Type="http://schemas.openxmlformats.org/officeDocument/2006/relationships/image" Target="../media/image19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17.png"/><Relationship Id="rId5" Type="http://schemas.openxmlformats.org/officeDocument/2006/relationships/image" Target="../media/image19.png"/><Relationship Id="rId10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15.png"/><Relationship Id="rId1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690FFF78-9F48-47C2-9510-4A69574B1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39442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956659E-EE13-436E-A5C4-C26681D1B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0876" y="4078429"/>
            <a:ext cx="305392" cy="287427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5BB73BC-BA05-2439-B049-F950EF731A83}"/>
              </a:ext>
            </a:extLst>
          </p:cNvPr>
          <p:cNvGrpSpPr/>
          <p:nvPr/>
        </p:nvGrpSpPr>
        <p:grpSpPr>
          <a:xfrm>
            <a:off x="-17930" y="249901"/>
            <a:ext cx="12209930" cy="6635751"/>
            <a:chOff x="-17930" y="249901"/>
            <a:chExt cx="12209930" cy="6635751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6343628F-1114-8207-AB51-8CBC6CA7A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332188" y="249901"/>
              <a:ext cx="5221807" cy="4388203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8D729B55-7DA8-927F-8265-D43944221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398461" y="4907979"/>
              <a:ext cx="3315555" cy="593831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9D3250B-1913-7C46-5137-E4BD5ACB39A0}"/>
                </a:ext>
              </a:extLst>
            </p:cNvPr>
            <p:cNvGrpSpPr/>
            <p:nvPr/>
          </p:nvGrpSpPr>
          <p:grpSpPr>
            <a:xfrm>
              <a:off x="-17930" y="6070831"/>
              <a:ext cx="12209930" cy="814821"/>
              <a:chOff x="-17930" y="6070831"/>
              <a:chExt cx="12209930" cy="814821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4B8EC9F-DD8B-03D5-4213-74B6A28E59BC}"/>
                  </a:ext>
                </a:extLst>
              </p:cNvPr>
              <p:cNvSpPr/>
              <p:nvPr/>
            </p:nvSpPr>
            <p:spPr>
              <a:xfrm>
                <a:off x="-17930" y="6070831"/>
                <a:ext cx="12209930" cy="814821"/>
              </a:xfrm>
              <a:prstGeom prst="rect">
                <a:avLst/>
              </a:prstGeom>
              <a:solidFill>
                <a:srgbClr val="592C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F53A9FA-1331-9133-DECE-F61F239C831A}"/>
                  </a:ext>
                </a:extLst>
              </p:cNvPr>
              <p:cNvSpPr txBox="1"/>
              <p:nvPr/>
            </p:nvSpPr>
            <p:spPr>
              <a:xfrm>
                <a:off x="238334" y="6116947"/>
                <a:ext cx="4223627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Professor Shane Pill (PhD)    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Professor Phillip Slee (PhD)     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Associate Professor Deb Agnew (PhD)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Dr Amy Wright (PhD)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Jessica Skuza (Research Assistant)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D37CD2D-09EE-F27E-A2BE-8D8B1D1995D7}"/>
              </a:ext>
            </a:extLst>
          </p:cNvPr>
          <p:cNvGrpSpPr/>
          <p:nvPr/>
        </p:nvGrpSpPr>
        <p:grpSpPr>
          <a:xfrm>
            <a:off x="10401091" y="6201257"/>
            <a:ext cx="1552575" cy="523875"/>
            <a:chOff x="8652480" y="6218972"/>
            <a:chExt cx="1552575" cy="523875"/>
          </a:xfrm>
        </p:grpSpPr>
        <p:pic>
          <p:nvPicPr>
            <p:cNvPr id="3" name="Graphic 9">
              <a:extLst>
                <a:ext uri="{FF2B5EF4-FFF2-40B4-BE49-F238E27FC236}">
                  <a16:creationId xmlns:a16="http://schemas.microsoft.com/office/drawing/2014/main" id="{3CA740C9-6E42-B943-5189-245044910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4" name="Graphic 22">
              <a:extLst>
                <a:ext uri="{FF2B5EF4-FFF2-40B4-BE49-F238E27FC236}">
                  <a16:creationId xmlns:a16="http://schemas.microsoft.com/office/drawing/2014/main" id="{95661167-E80A-9970-42D4-C4E67008C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B0EFB74A-7748-43B9-8846-48B52AB7E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E4C0E4-E626-4D64-9BDC-644612656308}"/>
              </a:ext>
            </a:extLst>
          </p:cNvPr>
          <p:cNvSpPr txBox="1"/>
          <p:nvPr/>
        </p:nvSpPr>
        <p:spPr>
          <a:xfrm>
            <a:off x="981075" y="4135572"/>
            <a:ext cx="61150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0553F1E-596C-466E-A720-8BDB403868D6}"/>
              </a:ext>
            </a:extLst>
          </p:cNvPr>
          <p:cNvSpPr txBox="1"/>
          <p:nvPr/>
        </p:nvSpPr>
        <p:spPr>
          <a:xfrm>
            <a:off x="723660" y="507865"/>
            <a:ext cx="5715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600" b="1" dirty="0">
                <a:solidFill>
                  <a:srgbClr val="FFCC66"/>
                </a:solidFill>
                <a:latin typeface="Zona Pro" panose="02010503040002020004" pitchFamily="50" charset="0"/>
              </a:rPr>
              <a:t>Lesson 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0773011-EA38-45F9-A49B-7A741608B1F8}"/>
              </a:ext>
            </a:extLst>
          </p:cNvPr>
          <p:cNvSpPr txBox="1"/>
          <p:nvPr/>
        </p:nvSpPr>
        <p:spPr>
          <a:xfrm>
            <a:off x="723662" y="1487870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Exclusion &amp; Relationships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494C94F-F8B5-49C5-90C5-73CB27E83CBA}"/>
              </a:ext>
            </a:extLst>
          </p:cNvPr>
          <p:cNvCxnSpPr>
            <a:cxnSpLocks/>
          </p:cNvCxnSpPr>
          <p:nvPr/>
        </p:nvCxnSpPr>
        <p:spPr>
          <a:xfrm>
            <a:off x="812427" y="2302400"/>
            <a:ext cx="5552443" cy="0"/>
          </a:xfrm>
          <a:prstGeom prst="line">
            <a:avLst/>
          </a:prstGeom>
          <a:ln w="38100">
            <a:solidFill>
              <a:srgbClr val="A779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DC8EA838-46FD-F474-C7F3-BDF11E049D24}"/>
              </a:ext>
            </a:extLst>
          </p:cNvPr>
          <p:cNvGrpSpPr/>
          <p:nvPr/>
        </p:nvGrpSpPr>
        <p:grpSpPr>
          <a:xfrm>
            <a:off x="7271607" y="1475170"/>
            <a:ext cx="4107966" cy="4536667"/>
            <a:chOff x="6505099" y="1257998"/>
            <a:chExt cx="4316116" cy="4766539"/>
          </a:xfrm>
        </p:grpSpPr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505099" y="5496858"/>
              <a:ext cx="4172501" cy="478812"/>
            </a:xfrm>
            <a:prstGeom prst="rect">
              <a:avLst/>
            </a:prstGeom>
          </p:spPr>
        </p:pic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E45BBDCF-C4D9-34B5-5B65-ABBE117D1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674540" y="1257998"/>
              <a:ext cx="4146675" cy="4766539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C5FA7D-31D6-F729-D870-2A898E1D4DEB}"/>
              </a:ext>
            </a:extLst>
          </p:cNvPr>
          <p:cNvGrpSpPr/>
          <p:nvPr/>
        </p:nvGrpSpPr>
        <p:grpSpPr>
          <a:xfrm>
            <a:off x="-63797" y="-149364"/>
            <a:ext cx="7773333" cy="7158073"/>
            <a:chOff x="-50632" y="-81522"/>
            <a:chExt cx="7773333" cy="715807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153250A-E66A-5752-60E8-EA24031C5906}"/>
                </a:ext>
              </a:extLst>
            </p:cNvPr>
            <p:cNvGrpSpPr/>
            <p:nvPr/>
          </p:nvGrpSpPr>
          <p:grpSpPr>
            <a:xfrm>
              <a:off x="-50632" y="-81522"/>
              <a:ext cx="7773333" cy="7158073"/>
              <a:chOff x="-50632" y="-81522"/>
              <a:chExt cx="7773333" cy="7158073"/>
            </a:xfrm>
          </p:grpSpPr>
          <p:pic>
            <p:nvPicPr>
              <p:cNvPr id="9" name="Graphic 8">
                <a:extLst>
                  <a:ext uri="{FF2B5EF4-FFF2-40B4-BE49-F238E27FC236}">
                    <a16:creationId xmlns:a16="http://schemas.microsoft.com/office/drawing/2014/main" id="{9F203EE9-8CA6-91BF-EE55-5840B7D208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 rot="671613">
                <a:off x="6952384" y="-81522"/>
                <a:ext cx="158074" cy="7060662"/>
              </a:xfrm>
              <a:prstGeom prst="rect">
                <a:avLst/>
              </a:prstGeom>
            </p:spPr>
          </p:pic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10F6664-1B3F-BEFF-EC45-F9619EEACB6C}"/>
                  </a:ext>
                </a:extLst>
              </p:cNvPr>
              <p:cNvGrpSpPr/>
              <p:nvPr/>
            </p:nvGrpSpPr>
            <p:grpSpPr>
              <a:xfrm>
                <a:off x="-50632" y="-28522"/>
                <a:ext cx="7773333" cy="7105073"/>
                <a:chOff x="-50632" y="-28522"/>
                <a:chExt cx="7773333" cy="7105073"/>
              </a:xfrm>
            </p:grpSpPr>
            <p:sp>
              <p:nvSpPr>
                <p:cNvPr id="12" name="Rectangle 25">
                  <a:extLst>
                    <a:ext uri="{FF2B5EF4-FFF2-40B4-BE49-F238E27FC236}">
                      <a16:creationId xmlns:a16="http://schemas.microsoft.com/office/drawing/2014/main" id="{8C1791AA-0888-1EE4-B6E7-D7C824F002D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-23157" y="-28522"/>
                  <a:ext cx="7745858" cy="7105073"/>
                </a:xfrm>
                <a:custGeom>
                  <a:avLst/>
                  <a:gdLst>
                    <a:gd name="connsiteX0" fmla="*/ 0 w 7685591"/>
                    <a:gd name="connsiteY0" fmla="*/ 0 h 6858000"/>
                    <a:gd name="connsiteX1" fmla="*/ 7685591 w 7685591"/>
                    <a:gd name="connsiteY1" fmla="*/ 0 h 6858000"/>
                    <a:gd name="connsiteX2" fmla="*/ 7685591 w 7685591"/>
                    <a:gd name="connsiteY2" fmla="*/ 6858000 h 6858000"/>
                    <a:gd name="connsiteX3" fmla="*/ 0 w 7685591"/>
                    <a:gd name="connsiteY3" fmla="*/ 6858000 h 6858000"/>
                    <a:gd name="connsiteX4" fmla="*/ 0 w 7685591"/>
                    <a:gd name="connsiteY4" fmla="*/ 0 h 6858000"/>
                    <a:gd name="connsiteX0" fmla="*/ 0 w 8241176"/>
                    <a:gd name="connsiteY0" fmla="*/ 0 h 6858000"/>
                    <a:gd name="connsiteX1" fmla="*/ 7685591 w 8241176"/>
                    <a:gd name="connsiteY1" fmla="*/ 0 h 6858000"/>
                    <a:gd name="connsiteX2" fmla="*/ 8241176 w 8241176"/>
                    <a:gd name="connsiteY2" fmla="*/ 6834851 h 6858000"/>
                    <a:gd name="connsiteX3" fmla="*/ 0 w 8241176"/>
                    <a:gd name="connsiteY3" fmla="*/ 6858000 h 6858000"/>
                    <a:gd name="connsiteX4" fmla="*/ 0 w 8241176"/>
                    <a:gd name="connsiteY4" fmla="*/ 0 h 6858000"/>
                    <a:gd name="connsiteX0" fmla="*/ 0 w 8241176"/>
                    <a:gd name="connsiteY0" fmla="*/ 0 h 6858000"/>
                    <a:gd name="connsiteX1" fmla="*/ 7430947 w 8241176"/>
                    <a:gd name="connsiteY1" fmla="*/ 0 h 6858000"/>
                    <a:gd name="connsiteX2" fmla="*/ 8241176 w 8241176"/>
                    <a:gd name="connsiteY2" fmla="*/ 6834851 h 6858000"/>
                    <a:gd name="connsiteX3" fmla="*/ 0 w 8241176"/>
                    <a:gd name="connsiteY3" fmla="*/ 6858000 h 6858000"/>
                    <a:gd name="connsiteX4" fmla="*/ 0 w 8241176"/>
                    <a:gd name="connsiteY4" fmla="*/ 0 h 6858000"/>
                    <a:gd name="connsiteX0" fmla="*/ 0 w 7751768"/>
                    <a:gd name="connsiteY0" fmla="*/ 0 h 6858000"/>
                    <a:gd name="connsiteX1" fmla="*/ 7430947 w 7751768"/>
                    <a:gd name="connsiteY1" fmla="*/ 0 h 6858000"/>
                    <a:gd name="connsiteX2" fmla="*/ 7751768 w 7751768"/>
                    <a:gd name="connsiteY2" fmla="*/ 6847551 h 6858000"/>
                    <a:gd name="connsiteX3" fmla="*/ 0 w 7751768"/>
                    <a:gd name="connsiteY3" fmla="*/ 6858000 h 6858000"/>
                    <a:gd name="connsiteX4" fmla="*/ 0 w 7751768"/>
                    <a:gd name="connsiteY4" fmla="*/ 0 h 6858000"/>
                    <a:gd name="connsiteX0" fmla="*/ 0 w 12376544"/>
                    <a:gd name="connsiteY0" fmla="*/ 0 h 6858000"/>
                    <a:gd name="connsiteX1" fmla="*/ 12376544 w 12376544"/>
                    <a:gd name="connsiteY1" fmla="*/ 0 h 6858000"/>
                    <a:gd name="connsiteX2" fmla="*/ 7751768 w 12376544"/>
                    <a:gd name="connsiteY2" fmla="*/ 6847551 h 6858000"/>
                    <a:gd name="connsiteX3" fmla="*/ 0 w 12376544"/>
                    <a:gd name="connsiteY3" fmla="*/ 6858000 h 6858000"/>
                    <a:gd name="connsiteX4" fmla="*/ 0 w 12376544"/>
                    <a:gd name="connsiteY4" fmla="*/ 0 h 6858000"/>
                    <a:gd name="connsiteX0" fmla="*/ 0 w 12376544"/>
                    <a:gd name="connsiteY0" fmla="*/ 0 h 6858000"/>
                    <a:gd name="connsiteX1" fmla="*/ 12376544 w 12376544"/>
                    <a:gd name="connsiteY1" fmla="*/ 0 h 6858000"/>
                    <a:gd name="connsiteX2" fmla="*/ 5240332 w 12376544"/>
                    <a:gd name="connsiteY2" fmla="*/ 6822151 h 6858000"/>
                    <a:gd name="connsiteX3" fmla="*/ 0 w 12376544"/>
                    <a:gd name="connsiteY3" fmla="*/ 6858000 h 6858000"/>
                    <a:gd name="connsiteX4" fmla="*/ 0 w 12376544"/>
                    <a:gd name="connsiteY4" fmla="*/ 0 h 6858000"/>
                    <a:gd name="connsiteX0" fmla="*/ 0 w 9388579"/>
                    <a:gd name="connsiteY0" fmla="*/ 12700 h 6870700"/>
                    <a:gd name="connsiteX1" fmla="*/ 9388579 w 9388579"/>
                    <a:gd name="connsiteY1" fmla="*/ 0 h 6870700"/>
                    <a:gd name="connsiteX2" fmla="*/ 5240332 w 9388579"/>
                    <a:gd name="connsiteY2" fmla="*/ 6834851 h 6870700"/>
                    <a:gd name="connsiteX3" fmla="*/ 0 w 9388579"/>
                    <a:gd name="connsiteY3" fmla="*/ 6870700 h 6870700"/>
                    <a:gd name="connsiteX4" fmla="*/ 0 w 9388579"/>
                    <a:gd name="connsiteY4" fmla="*/ 12700 h 6870700"/>
                    <a:gd name="connsiteX0" fmla="*/ 0 w 9388579"/>
                    <a:gd name="connsiteY0" fmla="*/ 12700 h 6898351"/>
                    <a:gd name="connsiteX1" fmla="*/ 9388579 w 9388579"/>
                    <a:gd name="connsiteY1" fmla="*/ 0 h 6898351"/>
                    <a:gd name="connsiteX2" fmla="*/ 5227453 w 9388579"/>
                    <a:gd name="connsiteY2" fmla="*/ 6898351 h 6898351"/>
                    <a:gd name="connsiteX3" fmla="*/ 0 w 9388579"/>
                    <a:gd name="connsiteY3" fmla="*/ 6870700 h 6898351"/>
                    <a:gd name="connsiteX4" fmla="*/ 0 w 9388579"/>
                    <a:gd name="connsiteY4" fmla="*/ 12700 h 6898351"/>
                    <a:gd name="connsiteX0" fmla="*/ 0 w 9388579"/>
                    <a:gd name="connsiteY0" fmla="*/ 12700 h 6870700"/>
                    <a:gd name="connsiteX1" fmla="*/ 9388579 w 9388579"/>
                    <a:gd name="connsiteY1" fmla="*/ 0 h 6870700"/>
                    <a:gd name="connsiteX2" fmla="*/ 5906126 w 9388579"/>
                    <a:gd name="connsiteY2" fmla="*/ 6787456 h 6870700"/>
                    <a:gd name="connsiteX3" fmla="*/ 0 w 9388579"/>
                    <a:gd name="connsiteY3" fmla="*/ 6870700 h 6870700"/>
                    <a:gd name="connsiteX4" fmla="*/ 0 w 9388579"/>
                    <a:gd name="connsiteY4" fmla="*/ 12700 h 6870700"/>
                    <a:gd name="connsiteX0" fmla="*/ 0 w 9388579"/>
                    <a:gd name="connsiteY0" fmla="*/ 12700 h 6873708"/>
                    <a:gd name="connsiteX1" fmla="*/ 9388579 w 9388579"/>
                    <a:gd name="connsiteY1" fmla="*/ 0 h 6873708"/>
                    <a:gd name="connsiteX2" fmla="*/ 5871023 w 9388579"/>
                    <a:gd name="connsiteY2" fmla="*/ 6873708 h 6873708"/>
                    <a:gd name="connsiteX3" fmla="*/ 0 w 9388579"/>
                    <a:gd name="connsiteY3" fmla="*/ 6870700 h 6873708"/>
                    <a:gd name="connsiteX4" fmla="*/ 0 w 9388579"/>
                    <a:gd name="connsiteY4" fmla="*/ 12700 h 6873708"/>
                    <a:gd name="connsiteX0" fmla="*/ 0 w 8370570"/>
                    <a:gd name="connsiteY0" fmla="*/ 49665 h 6910673"/>
                    <a:gd name="connsiteX1" fmla="*/ 8370570 w 8370570"/>
                    <a:gd name="connsiteY1" fmla="*/ 0 h 6910673"/>
                    <a:gd name="connsiteX2" fmla="*/ 5871023 w 8370570"/>
                    <a:gd name="connsiteY2" fmla="*/ 6910673 h 6910673"/>
                    <a:gd name="connsiteX3" fmla="*/ 0 w 8370570"/>
                    <a:gd name="connsiteY3" fmla="*/ 6907665 h 6910673"/>
                    <a:gd name="connsiteX4" fmla="*/ 0 w 8370570"/>
                    <a:gd name="connsiteY4" fmla="*/ 49665 h 6910673"/>
                    <a:gd name="connsiteX0" fmla="*/ 0 w 7996130"/>
                    <a:gd name="connsiteY0" fmla="*/ 49665 h 6910673"/>
                    <a:gd name="connsiteX1" fmla="*/ 7996130 w 7996130"/>
                    <a:gd name="connsiteY1" fmla="*/ 0 h 6910673"/>
                    <a:gd name="connsiteX2" fmla="*/ 5871023 w 7996130"/>
                    <a:gd name="connsiteY2" fmla="*/ 6910673 h 6910673"/>
                    <a:gd name="connsiteX3" fmla="*/ 0 w 7996130"/>
                    <a:gd name="connsiteY3" fmla="*/ 6907665 h 6910673"/>
                    <a:gd name="connsiteX4" fmla="*/ 0 w 7996130"/>
                    <a:gd name="connsiteY4" fmla="*/ 49665 h 6910673"/>
                    <a:gd name="connsiteX0" fmla="*/ 0 w 7924429"/>
                    <a:gd name="connsiteY0" fmla="*/ 0 h 6861008"/>
                    <a:gd name="connsiteX1" fmla="*/ 7924429 w 7924429"/>
                    <a:gd name="connsiteY1" fmla="*/ 120216 h 6861008"/>
                    <a:gd name="connsiteX2" fmla="*/ 5871023 w 7924429"/>
                    <a:gd name="connsiteY2" fmla="*/ 6861008 h 6861008"/>
                    <a:gd name="connsiteX3" fmla="*/ 0 w 7924429"/>
                    <a:gd name="connsiteY3" fmla="*/ 6858000 h 6861008"/>
                    <a:gd name="connsiteX4" fmla="*/ 0 w 7924429"/>
                    <a:gd name="connsiteY4" fmla="*/ 0 h 6861008"/>
                    <a:gd name="connsiteX0" fmla="*/ 179254 w 7924429"/>
                    <a:gd name="connsiteY0" fmla="*/ 219547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179254 w 7924429"/>
                    <a:gd name="connsiteY4" fmla="*/ 219547 h 6740792"/>
                    <a:gd name="connsiteX0" fmla="*/ 215104 w 7924429"/>
                    <a:gd name="connsiteY0" fmla="*/ 11914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215104 w 7924429"/>
                    <a:gd name="connsiteY4" fmla="*/ 11914 h 6740792"/>
                    <a:gd name="connsiteX0" fmla="*/ 125477 w 7924429"/>
                    <a:gd name="connsiteY0" fmla="*/ 11914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125477 w 7924429"/>
                    <a:gd name="connsiteY4" fmla="*/ 11914 h 6740792"/>
                    <a:gd name="connsiteX0" fmla="*/ 0 w 7798952"/>
                    <a:gd name="connsiteY0" fmla="*/ 11914 h 6740792"/>
                    <a:gd name="connsiteX1" fmla="*/ 7798952 w 7798952"/>
                    <a:gd name="connsiteY1" fmla="*/ 0 h 6740792"/>
                    <a:gd name="connsiteX2" fmla="*/ 5745546 w 7798952"/>
                    <a:gd name="connsiteY2" fmla="*/ 6740792 h 6740792"/>
                    <a:gd name="connsiteX3" fmla="*/ 358507 w 7798952"/>
                    <a:gd name="connsiteY3" fmla="*/ 6454649 h 6740792"/>
                    <a:gd name="connsiteX4" fmla="*/ 0 w 7798952"/>
                    <a:gd name="connsiteY4" fmla="*/ 11914 h 6740792"/>
                    <a:gd name="connsiteX0" fmla="*/ 0 w 7798952"/>
                    <a:gd name="connsiteY0" fmla="*/ 11914 h 6794411"/>
                    <a:gd name="connsiteX1" fmla="*/ 7798952 w 7798952"/>
                    <a:gd name="connsiteY1" fmla="*/ 0 h 6794411"/>
                    <a:gd name="connsiteX2" fmla="*/ 5745546 w 7798952"/>
                    <a:gd name="connsiteY2" fmla="*/ 6740792 h 6794411"/>
                    <a:gd name="connsiteX3" fmla="*/ 53777 w 7798952"/>
                    <a:gd name="connsiteY3" fmla="*/ 6794411 h 6794411"/>
                    <a:gd name="connsiteX4" fmla="*/ 0 w 7798952"/>
                    <a:gd name="connsiteY4" fmla="*/ 11914 h 6794411"/>
                    <a:gd name="connsiteX0" fmla="*/ 0 w 7798952"/>
                    <a:gd name="connsiteY0" fmla="*/ 11914 h 6794411"/>
                    <a:gd name="connsiteX1" fmla="*/ 7798952 w 7798952"/>
                    <a:gd name="connsiteY1" fmla="*/ 0 h 6794411"/>
                    <a:gd name="connsiteX2" fmla="*/ 5897663 w 7798952"/>
                    <a:gd name="connsiteY2" fmla="*/ 6728471 h 6794411"/>
                    <a:gd name="connsiteX3" fmla="*/ 53777 w 7798952"/>
                    <a:gd name="connsiteY3" fmla="*/ 6794411 h 6794411"/>
                    <a:gd name="connsiteX4" fmla="*/ 0 w 7798952"/>
                    <a:gd name="connsiteY4" fmla="*/ 11914 h 6794411"/>
                    <a:gd name="connsiteX0" fmla="*/ 0 w 7190487"/>
                    <a:gd name="connsiteY0" fmla="*/ 36557 h 6819054"/>
                    <a:gd name="connsiteX1" fmla="*/ 7190487 w 7190487"/>
                    <a:gd name="connsiteY1" fmla="*/ 0 h 6819054"/>
                    <a:gd name="connsiteX2" fmla="*/ 5897663 w 7190487"/>
                    <a:gd name="connsiteY2" fmla="*/ 6753114 h 6819054"/>
                    <a:gd name="connsiteX3" fmla="*/ 53777 w 7190487"/>
                    <a:gd name="connsiteY3" fmla="*/ 6819054 h 6819054"/>
                    <a:gd name="connsiteX4" fmla="*/ 0 w 7190487"/>
                    <a:gd name="connsiteY4" fmla="*/ 36557 h 6819054"/>
                    <a:gd name="connsiteX0" fmla="*/ 0 w 7190487"/>
                    <a:gd name="connsiteY0" fmla="*/ 98165 h 6880662"/>
                    <a:gd name="connsiteX1" fmla="*/ 7190487 w 7190487"/>
                    <a:gd name="connsiteY1" fmla="*/ 0 h 6880662"/>
                    <a:gd name="connsiteX2" fmla="*/ 5897663 w 7190487"/>
                    <a:gd name="connsiteY2" fmla="*/ 6814722 h 6880662"/>
                    <a:gd name="connsiteX3" fmla="*/ 53777 w 7190487"/>
                    <a:gd name="connsiteY3" fmla="*/ 6880662 h 6880662"/>
                    <a:gd name="connsiteX4" fmla="*/ 0 w 7190487"/>
                    <a:gd name="connsiteY4" fmla="*/ 98165 h 6880662"/>
                    <a:gd name="connsiteX0" fmla="*/ 4729 w 7136710"/>
                    <a:gd name="connsiteY0" fmla="*/ 0 h 6893392"/>
                    <a:gd name="connsiteX1" fmla="*/ 7136710 w 7136710"/>
                    <a:gd name="connsiteY1" fmla="*/ 12730 h 6893392"/>
                    <a:gd name="connsiteX2" fmla="*/ 5843886 w 7136710"/>
                    <a:gd name="connsiteY2" fmla="*/ 6827452 h 6893392"/>
                    <a:gd name="connsiteX3" fmla="*/ 0 w 7136710"/>
                    <a:gd name="connsiteY3" fmla="*/ 6893392 h 6893392"/>
                    <a:gd name="connsiteX4" fmla="*/ 4729 w 7136710"/>
                    <a:gd name="connsiteY4" fmla="*/ 0 h 6893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36710" h="6893392">
                      <a:moveTo>
                        <a:pt x="4729" y="0"/>
                      </a:moveTo>
                      <a:lnTo>
                        <a:pt x="7136710" y="12730"/>
                      </a:lnTo>
                      <a:lnTo>
                        <a:pt x="5843886" y="6827452"/>
                      </a:lnTo>
                      <a:lnTo>
                        <a:pt x="0" y="6893392"/>
                      </a:lnTo>
                      <a:cubicBezTo>
                        <a:pt x="1576" y="4595595"/>
                        <a:pt x="3153" y="2297797"/>
                        <a:pt x="4729" y="0"/>
                      </a:cubicBezTo>
                      <a:close/>
                    </a:path>
                  </a:pathLst>
                </a:custGeom>
                <a:solidFill>
                  <a:srgbClr val="592C8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dirty="0"/>
                </a:p>
              </p:txBody>
            </p:sp>
            <p:pic>
              <p:nvPicPr>
                <p:cNvPr id="15" name="Graphic 14">
                  <a:extLst>
                    <a:ext uri="{FF2B5EF4-FFF2-40B4-BE49-F238E27FC236}">
                      <a16:creationId xmlns:a16="http://schemas.microsoft.com/office/drawing/2014/main" id="{0C301EA1-33E7-2A0E-183F-A79121FB81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 t="32286" r="77090"/>
                <a:stretch/>
              </p:blipFill>
              <p:spPr>
                <a:xfrm rot="10800000">
                  <a:off x="-50632" y="4307646"/>
                  <a:ext cx="1347336" cy="2742651"/>
                </a:xfrm>
                <a:prstGeom prst="rect">
                  <a:avLst/>
                </a:prstGeom>
              </p:spPr>
            </p:pic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8EC319CA-6D62-CCE0-5A9E-73980546B47B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707260" y="2007633"/>
                  <a:ext cx="6472906" cy="751559"/>
                  <a:chOff x="707260" y="2007633"/>
                  <a:chExt cx="6472906" cy="751559"/>
                </a:xfrm>
              </p:grpSpPr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FA399B9F-DCC1-E3A4-5164-38D31EFADDD8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707260" y="2282138"/>
                    <a:ext cx="6472906" cy="4770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AU" sz="2500" dirty="0">
                        <a:solidFill>
                          <a:srgbClr val="FFCC66"/>
                        </a:solidFill>
                        <a:latin typeface="Zona Pro" panose="02010503040002020004" pitchFamily="50" charset="0"/>
                      </a:rPr>
                      <a:t>Lesson aims:</a:t>
                    </a:r>
                  </a:p>
                </p:txBody>
              </p:sp>
              <p:cxnSp>
                <p:nvCxnSpPr>
                  <p:cNvPr id="18" name="Straight Connector 17">
                    <a:extLst>
                      <a:ext uri="{FF2B5EF4-FFF2-40B4-BE49-F238E27FC236}">
                        <a16:creationId xmlns:a16="http://schemas.microsoft.com/office/drawing/2014/main" id="{72E67722-93E9-AF09-C0A3-F9044197B5A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12427" y="2007633"/>
                    <a:ext cx="5552443" cy="0"/>
                  </a:xfrm>
                  <a:prstGeom prst="line">
                    <a:avLst/>
                  </a:prstGeom>
                  <a:ln w="38100">
                    <a:solidFill>
                      <a:srgbClr val="A779D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78C31C4-D66E-3508-99F1-B149F219023F}"/>
                </a:ext>
              </a:extLst>
            </p:cNvPr>
            <p:cNvSpPr txBox="1">
              <a:spLocks/>
            </p:cNvSpPr>
            <p:nvPr/>
          </p:nvSpPr>
          <p:spPr>
            <a:xfrm>
              <a:off x="723660" y="622175"/>
              <a:ext cx="57154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40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CAE76B4-9080-8943-6F1D-927673F2FC2C}"/>
                </a:ext>
              </a:extLst>
            </p:cNvPr>
            <p:cNvSpPr txBox="1">
              <a:spLocks/>
            </p:cNvSpPr>
            <p:nvPr/>
          </p:nvSpPr>
          <p:spPr>
            <a:xfrm>
              <a:off x="723662" y="1269038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Emotions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FB228B7-BC1F-8265-1C68-CA0288C17D45}"/>
              </a:ext>
            </a:extLst>
          </p:cNvPr>
          <p:cNvGrpSpPr/>
          <p:nvPr/>
        </p:nvGrpSpPr>
        <p:grpSpPr>
          <a:xfrm>
            <a:off x="743309" y="2895581"/>
            <a:ext cx="6101161" cy="3335226"/>
            <a:chOff x="770089" y="2644777"/>
            <a:chExt cx="6294989" cy="390637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565AEBF-8AFE-2939-CA2E-5FC9C4ACB6D8}"/>
                </a:ext>
              </a:extLst>
            </p:cNvPr>
            <p:cNvSpPr txBox="1">
              <a:spLocks/>
            </p:cNvSpPr>
            <p:nvPr/>
          </p:nvSpPr>
          <p:spPr>
            <a:xfrm>
              <a:off x="1407110" y="2644777"/>
              <a:ext cx="5657968" cy="1081447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Explore the value of social connection offline and online, while developing strategies to manage emotions in online conflicts.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58FDB2D-8A2A-1602-0B9A-DF1B8D37E1DB}"/>
                </a:ext>
              </a:extLst>
            </p:cNvPr>
            <p:cNvSpPr txBox="1">
              <a:spLocks/>
            </p:cNvSpPr>
            <p:nvPr/>
          </p:nvSpPr>
          <p:spPr>
            <a:xfrm>
              <a:off x="1407110" y="4052419"/>
              <a:ext cx="5076127" cy="1081447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strategies to manage emotions and analyse how emotional responses influence social interactions.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CBAFAA55-32E6-4D0A-2B45-B767AC18B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79015" y="2804993"/>
              <a:ext cx="515457" cy="57840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BE3492A-B276-A7CF-7B9B-6AC0D5D47FEF}"/>
                </a:ext>
              </a:extLst>
            </p:cNvPr>
            <p:cNvSpPr txBox="1">
              <a:spLocks/>
            </p:cNvSpPr>
            <p:nvPr/>
          </p:nvSpPr>
          <p:spPr>
            <a:xfrm>
              <a:off x="809329" y="2747008"/>
              <a:ext cx="522515" cy="64886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1.</a:t>
              </a:r>
            </a:p>
          </p:txBody>
        </p:sp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CDA82DC4-3E33-1636-F24D-FA324B380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70089" y="4264936"/>
              <a:ext cx="515457" cy="578409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57B7657-9F54-033C-1507-94F1DF952C28}"/>
                </a:ext>
              </a:extLst>
            </p:cNvPr>
            <p:cNvSpPr txBox="1">
              <a:spLocks/>
            </p:cNvSpPr>
            <p:nvPr/>
          </p:nvSpPr>
          <p:spPr>
            <a:xfrm>
              <a:off x="793426" y="4218198"/>
              <a:ext cx="564177" cy="64886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2.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5FD19E7-013E-D483-A82B-EA03F6B359E2}"/>
                </a:ext>
              </a:extLst>
            </p:cNvPr>
            <p:cNvSpPr txBox="1">
              <a:spLocks/>
            </p:cNvSpPr>
            <p:nvPr/>
          </p:nvSpPr>
          <p:spPr>
            <a:xfrm>
              <a:off x="1416037" y="5469701"/>
              <a:ext cx="4878903" cy="1081447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Analyse the influence of different factors and situations in relation to </a:t>
              </a:r>
            </a:p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emotional responses. </a:t>
              </a:r>
            </a:p>
          </p:txBody>
        </p:sp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AA60CBF6-5E25-ACC5-3A38-0560790A3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79016" y="5710801"/>
              <a:ext cx="515457" cy="578409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A0F975A-D400-870C-9ED0-65CB9B9CE26A}"/>
                </a:ext>
              </a:extLst>
            </p:cNvPr>
            <p:cNvSpPr txBox="1">
              <a:spLocks/>
            </p:cNvSpPr>
            <p:nvPr/>
          </p:nvSpPr>
          <p:spPr>
            <a:xfrm>
              <a:off x="789250" y="5664132"/>
              <a:ext cx="564177" cy="64886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3.</a:t>
              </a:r>
            </a:p>
          </p:txBody>
        </p:sp>
      </p:grpSp>
      <p:pic>
        <p:nvPicPr>
          <p:cNvPr id="19" name="Graphic 18">
            <a:extLst>
              <a:ext uri="{FF2B5EF4-FFF2-40B4-BE49-F238E27FC236}">
                <a16:creationId xmlns:a16="http://schemas.microsoft.com/office/drawing/2014/main" id="{403E5D8C-2DD3-BCEA-0D05-41C80F86205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269D67DD-433E-4195-B3B5-94EFCBFE2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6966"/>
            <a:ext cx="12192000" cy="6991932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422362-A72B-44B4-8515-425366513975}"/>
              </a:ext>
            </a:extLst>
          </p:cNvPr>
          <p:cNvSpPr txBox="1"/>
          <p:nvPr/>
        </p:nvSpPr>
        <p:spPr>
          <a:xfrm>
            <a:off x="609599" y="503212"/>
            <a:ext cx="81844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596298"/>
            <a:ext cx="530815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</a:t>
            </a: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Lesson 1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 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lesson today, we will talk more about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emotions.</a:t>
            </a:r>
          </a:p>
          <a:p>
            <a:endParaRPr lang="en-GB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Lets get ready to look at the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Special Note: On first watch, focus on the “Peep” characters.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A6B72F4-FFAE-E233-A1BB-8CAB1A527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97875" y="1166812"/>
            <a:ext cx="3057525" cy="45243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3B3D2D72-CC51-DFBF-3E12-411ED3A94E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155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18" name="TextBox 19">
            <a:extLst>
              <a:ext uri="{FF2B5EF4-FFF2-40B4-BE49-F238E27FC236}">
                <a16:creationId xmlns:a16="http://schemas.microsoft.com/office/drawing/2014/main" id="{59E334EB-F8C6-AC70-C742-EAD557E7CDD0}"/>
              </a:ext>
            </a:extLst>
          </p:cNvPr>
          <p:cNvSpPr txBox="1"/>
          <p:nvPr/>
        </p:nvSpPr>
        <p:spPr>
          <a:xfrm>
            <a:off x="1280822" y="6379225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DD52B9-DBA4-849C-0AAB-CC69E8298AD4}"/>
              </a:ext>
            </a:extLst>
          </p:cNvPr>
          <p:cNvSpPr txBox="1"/>
          <p:nvPr/>
        </p:nvSpPr>
        <p:spPr>
          <a:xfrm>
            <a:off x="1046514" y="148603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Watch the animation</a:t>
            </a:r>
          </a:p>
        </p:txBody>
      </p:sp>
      <p:pic>
        <p:nvPicPr>
          <p:cNvPr id="2" name="Lighthouse_BTLP_Generic_MID">
            <a:hlinkClick r:id="" action="ppaction://media"/>
            <a:extLst>
              <a:ext uri="{FF2B5EF4-FFF2-40B4-BE49-F238E27FC236}">
                <a16:creationId xmlns:a16="http://schemas.microsoft.com/office/drawing/2014/main" id="{E0C97283-D3F1-C2DC-1BE8-18BAA320F7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46835" y="705564"/>
            <a:ext cx="10047851" cy="565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7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A2023-3EF5-FA31-A6B8-87BBF1995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82267035-8789-DD77-6FC4-681B07835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B20277C-34EA-7D76-08AA-7227E38D59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39F16-AC25-4685-637D-F93F5AD64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2FFD6-F024-0EDF-2FC8-74D355DA0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048B0-5923-9F50-17AB-520DD6FC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4423CB52-5AAA-1D7E-6836-F8884A5FA1D5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0937895E-4667-F2DB-2B93-40C41E268B3B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1217CD39-6682-71E1-19AD-830895BDA8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3482E70-D347-E73F-2A8D-A955F760CEE7}"/>
              </a:ext>
            </a:extLst>
          </p:cNvPr>
          <p:cNvSpPr txBox="1"/>
          <p:nvPr/>
        </p:nvSpPr>
        <p:spPr>
          <a:xfrm>
            <a:off x="628815" y="1545498"/>
            <a:ext cx="6168096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Watch the ‘Lighthouse' animation carefully.</a:t>
            </a: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 </a:t>
            </a:r>
          </a:p>
          <a:p>
            <a:pPr>
              <a:lnSpc>
                <a:spcPts val="2200"/>
              </a:lnSpc>
            </a:pP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As a class group, create a ‘story board.’ 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Peeps storyboard: </a:t>
            </a:r>
            <a:b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</a:b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What happened at the beginning, middle, 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and end?</a:t>
            </a:r>
          </a:p>
          <a:p>
            <a:pPr>
              <a:lnSpc>
                <a:spcPts val="2200"/>
              </a:lnSpc>
            </a:pP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2200"/>
              </a:lnSpc>
            </a:pP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Feels storyboard: </a:t>
            </a:r>
            <a:b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</a:b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What happened at the beginning, 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middle, and end?</a:t>
            </a:r>
          </a:p>
          <a:p>
            <a:pPr>
              <a:lnSpc>
                <a:spcPts val="2200"/>
              </a:lnSpc>
            </a:pPr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pPr>
              <a:lnSpc>
                <a:spcPts val="2200"/>
              </a:lnSpc>
            </a:pP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Add those feelings to your story board and write them in your ‘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Wellbeing dictionary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’.</a:t>
            </a:r>
          </a:p>
          <a:p>
            <a:pPr>
              <a:lnSpc>
                <a:spcPts val="2200"/>
              </a:lnSpc>
            </a:pPr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pPr>
              <a:lnSpc>
                <a:spcPts val="2200"/>
              </a:lnSpc>
            </a:pP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2200"/>
              </a:lnSpc>
            </a:pP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BB7ACE9-62DD-9F10-47F0-ADD58676C4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02CC8C-6CD0-6CB9-D445-93E971CBE26D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3DBE45-B77B-2438-33D1-E9D2D845F06D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D438675-D6B4-7A89-92C0-5FE97CA368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CDB5BF65-85F7-6BC7-7F18-13B409B07A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54257" y="1574465"/>
            <a:ext cx="3679673" cy="405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5531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8569C-4C45-476D-373D-AF9C85EE1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40DB540B-863A-7547-3899-AFCEAC052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F3286D7C-309A-1C6F-DA4B-9509A12643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6BE607-F19E-055D-187A-9A1F54F30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72E19-9623-E6D1-3664-C7E6D15BC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105E9-9830-131D-6B65-2402AF771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082AB6B8-D313-82AA-2186-80099E2F81C3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3383F505-C432-BAEC-CA51-428A68432DAD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0C21363A-18FE-5D60-B4AE-7ED67A3814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D3479B1-4E59-636A-BAEB-288ED36007FB}"/>
              </a:ext>
            </a:extLst>
          </p:cNvPr>
          <p:cNvSpPr txBox="1"/>
          <p:nvPr/>
        </p:nvSpPr>
        <p:spPr>
          <a:xfrm>
            <a:off x="628814" y="1545498"/>
            <a:ext cx="6607381" cy="4811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Think about the time that you spend online, </a:t>
            </a: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whether it is for school or for your own enjoyment. 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Can you remember the emotions and feelings that </a:t>
            </a: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have experienced, while you were online?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Try to think about the types of these emotions</a:t>
            </a: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feelings.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Were they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strong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emotions?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Were they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good/bad/confusing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etc.?</a:t>
            </a:r>
          </a:p>
          <a:p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Write a list of all these emotions and feelings as a</a:t>
            </a: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table or list.</a:t>
            </a:r>
          </a:p>
          <a:p>
            <a:pPr>
              <a:lnSpc>
                <a:spcPts val="2200"/>
              </a:lnSpc>
            </a:pP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2200"/>
              </a:lnSpc>
            </a:pP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1B8962-2D0E-CE05-C8F7-18E3600C4C4F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Discuss Online Experiences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C2D6450-CF20-B704-FBFA-6EAB716E483D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46D24AEA-1799-E8FB-FF6F-C9FE5838C3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A44DE93-A380-5B9E-EF4A-226B5E237D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361910">
            <a:off x="8162401" y="1665015"/>
            <a:ext cx="3133725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28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C9641-AE1E-EC1A-C590-51B43E667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5E8A5F1B-F1E1-816C-DA23-5F4835C20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664E723-B3F4-76D4-91F4-991CADACC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1E0EF-DC71-2BF4-1249-D66F054B2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6452A-FF84-4384-20C5-46628C10E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6E99E-9999-71A5-3CB0-91AD318F7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14C03964-A6D0-F897-532B-0526C77E37E4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43BA16A9-2949-A7F1-BF8B-40C6E70C69C5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0E2E793D-54D6-8C22-A93B-363EA6C497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DB70D68-39BA-4BAC-5B3B-824E7688B6B6}"/>
              </a:ext>
            </a:extLst>
          </p:cNvPr>
          <p:cNvSpPr txBox="1"/>
          <p:nvPr/>
        </p:nvSpPr>
        <p:spPr>
          <a:xfrm>
            <a:off x="628814" y="1545498"/>
            <a:ext cx="6607381" cy="5088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Think about time that you spend online and the things that you choose to do online.</a:t>
            </a:r>
          </a:p>
          <a:p>
            <a:pPr marL="457200" indent="-457200">
              <a:buAutoNum type="arabicPeriod"/>
            </a:pP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are some of the things that you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do online </a:t>
            </a:r>
            <a:b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or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see online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that cause you to experience bad emotions or feelings?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Talk with your classmates about these emotion 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‘triggers’ and see if you have any in common with others in the class.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Is it a comment/post about your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online content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Is it a hurtful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meme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Is it a hurtful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picture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Is it being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ghosted/excluded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from a group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game or chat room?</a:t>
            </a:r>
          </a:p>
          <a:p>
            <a:pPr>
              <a:lnSpc>
                <a:spcPts val="2200"/>
              </a:lnSpc>
            </a:pP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2200"/>
              </a:lnSpc>
            </a:pP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4359C262-786A-5472-2A28-F7FFBF3F72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54190" y="5291171"/>
            <a:ext cx="3799000" cy="4788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2C18B77-D416-2638-8CE3-71A6B0436C12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Continued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23C27DA-A778-BD12-42E0-0E44901C9A08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4E4B59DD-0A94-0F15-2BEA-231750BC31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958736F-D23D-D816-1F2A-B5E9D082C0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02119" y="2435970"/>
            <a:ext cx="400050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60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C8B5F-EC70-F808-1E9E-9E5C19ECD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6A3F5BE9-5BD7-C15F-2E71-AE51FEB93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F7740780-6E28-9538-6A1D-810CC6D798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46581-B279-08C3-68BC-934D71930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11BDF-BE8A-94A9-EAF0-CDFADE06B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F8FAA-A865-D033-4C7B-912BB3648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15F1FF12-0955-0F9E-0933-B0546BCA9F35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63CA22C5-B331-6A96-90F2-C450BC34ED1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CBEE7CE3-87EE-C604-3680-879A460947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3111D57-43F5-7EBC-7A57-C3BE3F831A71}"/>
              </a:ext>
            </a:extLst>
          </p:cNvPr>
          <p:cNvSpPr txBox="1"/>
          <p:nvPr/>
        </p:nvSpPr>
        <p:spPr>
          <a:xfrm>
            <a:off x="628815" y="1545498"/>
            <a:ext cx="6536297" cy="5365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1.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Take a large breath and count to ten.</a:t>
            </a:r>
          </a:p>
          <a:p>
            <a:pPr marL="527050" marR="66675" indent="-457200">
              <a:spcBef>
                <a:spcPts val="5"/>
              </a:spcBef>
              <a:spcAft>
                <a:spcPts val="0"/>
              </a:spcAft>
              <a:buAutoNum type="arabicPeriod"/>
            </a:pP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2.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Breathing slowly and breath out on even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numbers until you have reached ten. You can do 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this so that you do not immediately respond to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comments while experiencing strong emotions.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3.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Think ‘outside the square’. Ask yourself what was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 intended and the meaning behind the comment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 or message sent. Ask yourself if you know the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 person or their intention. 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GB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4.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Ask for help and support from your parents or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    a trusted adult.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GB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5.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Get ‘offline’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and do something with a friend or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family member, to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remove yourself. </a:t>
            </a:r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pPr>
              <a:lnSpc>
                <a:spcPts val="2200"/>
              </a:lnSpc>
            </a:pP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2200"/>
              </a:lnSpc>
            </a:pP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3D1537DD-6561-6477-854E-1CBECBF6FB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EF19AF-DEC7-6FD5-D54C-4372CDCB3634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Emotional Strategies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C611BF-BE84-7A55-2DF9-E4738BE22C1F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00C2D9C8-95EB-2987-9D50-3A3B3F9B91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BD48B39-A821-F650-F69D-65FB4D4AE6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62966" y="1857829"/>
            <a:ext cx="2017345" cy="375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050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28579454-8725-4E41-BD20-3A892BBD4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5099" y="5496858"/>
            <a:ext cx="4172501" cy="4788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2.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C4B094F-E5B2-7A81-854D-E7951C91DA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74540" y="1257998"/>
            <a:ext cx="4146675" cy="4766539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30773651-19F5-A428-51D6-ABF9732257C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6C6F8131-CBF3-45D7-9DF2-176AE1B35C1A}"/>
</file>

<file path=customXml/itemProps2.xml><?xml version="1.0" encoding="utf-8"?>
<ds:datastoreItem xmlns:ds="http://schemas.openxmlformats.org/officeDocument/2006/customXml" ds:itemID="{4EF1AE3B-E715-4669-9645-7EBAF7CB5AC7}"/>
</file>

<file path=customXml/itemProps3.xml><?xml version="1.0" encoding="utf-8"?>
<ds:datastoreItem xmlns:ds="http://schemas.openxmlformats.org/officeDocument/2006/customXml" ds:itemID="{2C5EC49A-656E-4B6D-A91B-60D3685DAB2C}"/>
</file>

<file path=docProps/app.xml><?xml version="1.0" encoding="utf-8"?>
<Properties xmlns="http://schemas.openxmlformats.org/officeDocument/2006/extended-properties" xmlns:vt="http://schemas.openxmlformats.org/officeDocument/2006/docPropsVTypes">
  <TotalTime>2068</TotalTime>
  <Words>625</Words>
  <Application>Microsoft Office PowerPoint</Application>
  <PresentationFormat>Widescreen</PresentationFormat>
  <Paragraphs>106</Paragraphs>
  <Slides>9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Zona Pro</vt:lpstr>
      <vt:lpstr>Calibri Light</vt:lpstr>
      <vt:lpstr>arial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464</cp:revision>
  <dcterms:created xsi:type="dcterms:W3CDTF">2021-11-15T00:55:30Z</dcterms:created>
  <dcterms:modified xsi:type="dcterms:W3CDTF">2025-12-10T03:56:16Z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