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2"/>
  </p:notesMasterIdLst>
  <p:sldIdLst>
    <p:sldId id="341" r:id="rId2"/>
    <p:sldId id="320" r:id="rId3"/>
    <p:sldId id="321" r:id="rId4"/>
    <p:sldId id="344" r:id="rId5"/>
    <p:sldId id="374" r:id="rId6"/>
    <p:sldId id="379" r:id="rId7"/>
    <p:sldId id="380" r:id="rId8"/>
    <p:sldId id="382" r:id="rId9"/>
    <p:sldId id="381" r:id="rId10"/>
    <p:sldId id="343" r:id="rId11"/>
  </p:sldIdLst>
  <p:sldSz cx="12192000" cy="6858000"/>
  <p:notesSz cx="6858000" cy="9144000"/>
  <p:embeddedFontLst>
    <p:embeddedFont>
      <p:font typeface="Poppins" panose="00000500000000000000" pitchFamily="2" charset="0"/>
      <p:regular r:id="rId13"/>
      <p:bold r:id="rId14"/>
      <p:italic r:id="rId15"/>
      <p:boldItalic r:id="rId16"/>
    </p:embeddedFont>
    <p:embeddedFont>
      <p:font typeface="Zona Pro" panose="02010503040002020004" pitchFamily="50" charset="0"/>
      <p:regular r:id="rId17"/>
      <p:bold r:id="rId18"/>
      <p:italic r:id="rId19"/>
      <p:boldItalic r:id="rId20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8EBEDC"/>
    <a:srgbClr val="592C82"/>
    <a:srgbClr val="E0B3B8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220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C77C0-D054-9446-9B9C-79F376F6F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BA0A9D-3EA1-3C90-9A3B-CC55716884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1F8CE7-9622-194F-42B8-4482293947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BB0A32-1C75-56CE-E8BF-F97649C82A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862035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DFDF4-A200-35DA-8AC2-C26BEA995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6E1320-3B93-0034-CEA1-207B3A0FD0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362982-B2F4-D43A-0508-5893C8DA1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7A626-8FFB-D413-94EF-28217FE709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975052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BEA34-8AFC-BAD0-0C8B-F7A5CD5E7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C7F9BC-D756-1B6E-CF3E-59815BB801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016539-418E-AD62-D3ED-33610C517E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E5292-6DD9-8AFD-4BBD-ED62CDC115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02782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4247F-6E23-6D8C-F091-93E04C317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7F8BA5-F16F-74E3-48BE-42A1118D16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766820-E1BD-5D5C-1683-2262B71E12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361B7E-52DE-8C23-8BB8-50909291FF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35361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F78FC-21C6-A45C-225C-B9FB378E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A55C9A-E158-E03D-BFF5-2A9739799A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E8E7B7-7F84-B7B5-65E9-E8690FB86D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E818A4-6FE0-B7C7-CED0-7F04863FCC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752266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10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7.png"/><Relationship Id="rId10" Type="http://schemas.openxmlformats.org/officeDocument/2006/relationships/image" Target="../media/image18.svg"/><Relationship Id="rId4" Type="http://schemas.openxmlformats.org/officeDocument/2006/relationships/image" Target="../media/image1.pn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1.png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3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34.png"/><Relationship Id="rId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hyperlink" Target="https://www.youtube.com/watch?v=QHha2e9b9UA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37.svg"/><Relationship Id="rId5" Type="http://schemas.openxmlformats.org/officeDocument/2006/relationships/image" Target="../media/image21.png"/><Relationship Id="rId10" Type="http://schemas.openxmlformats.org/officeDocument/2006/relationships/image" Target="../media/image36.png"/><Relationship Id="rId4" Type="http://schemas.openxmlformats.org/officeDocument/2006/relationships/image" Target="../media/image1.png"/><Relationship Id="rId9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3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38.png"/><Relationship Id="rId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41.svg"/><Relationship Id="rId4" Type="http://schemas.openxmlformats.org/officeDocument/2006/relationships/image" Target="../media/image1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42.png"/><Relationship Id="rId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17.png"/><Relationship Id="rId5" Type="http://schemas.openxmlformats.org/officeDocument/2006/relationships/image" Target="../media/image21.pn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15.png"/><Relationship Id="rId1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876FB403-AED9-470E-AEA1-6B906339A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E8DF5A4-CEDF-221E-A918-4A96366D6243}"/>
              </a:ext>
            </a:extLst>
          </p:cNvPr>
          <p:cNvSpPr/>
          <p:nvPr/>
        </p:nvSpPr>
        <p:spPr>
          <a:xfrm>
            <a:off x="-17930" y="6070831"/>
            <a:ext cx="12209930" cy="81482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85A810A-246E-0615-CDDE-9941C3011F0B}"/>
              </a:ext>
            </a:extLst>
          </p:cNvPr>
          <p:cNvGrpSpPr/>
          <p:nvPr/>
        </p:nvGrpSpPr>
        <p:grpSpPr>
          <a:xfrm>
            <a:off x="238334" y="249901"/>
            <a:ext cx="8315661" cy="6559543"/>
            <a:chOff x="238334" y="249901"/>
            <a:chExt cx="8315661" cy="6559543"/>
          </a:xfrm>
        </p:grpSpPr>
        <p:pic>
          <p:nvPicPr>
            <p:cNvPr id="2" name="Graphic 1">
              <a:extLst>
                <a:ext uri="{FF2B5EF4-FFF2-40B4-BE49-F238E27FC236}">
                  <a16:creationId xmlns:a16="http://schemas.microsoft.com/office/drawing/2014/main" id="{8FA4410A-4F12-0E47-947B-B3E46496A6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332188" y="249901"/>
              <a:ext cx="5221807" cy="4388203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5560D8F9-3CA2-C194-81E7-63035F617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398461" y="4907979"/>
              <a:ext cx="3315555" cy="593831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08C89CB-6091-8466-4388-2D6C397525F2}"/>
                </a:ext>
              </a:extLst>
            </p:cNvPr>
            <p:cNvSpPr txBox="1"/>
            <p:nvPr/>
          </p:nvSpPr>
          <p:spPr>
            <a:xfrm>
              <a:off x="238334" y="6116947"/>
              <a:ext cx="4223627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Professor Shane Pill (PhD)    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Professor Phillip Slee (PhD)     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Associate Professor Deb Agnew (PhD)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Dr Amy Wright (PhD)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Jessica Skuza (Research Assistant)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D37CD2D-09EE-F27E-A2BE-8D8B1D1995D7}"/>
              </a:ext>
            </a:extLst>
          </p:cNvPr>
          <p:cNvGrpSpPr/>
          <p:nvPr/>
        </p:nvGrpSpPr>
        <p:grpSpPr>
          <a:xfrm>
            <a:off x="10401091" y="6216303"/>
            <a:ext cx="1552575" cy="523875"/>
            <a:chOff x="8652480" y="6218972"/>
            <a:chExt cx="1552575" cy="523875"/>
          </a:xfrm>
        </p:grpSpPr>
        <p:pic>
          <p:nvPicPr>
            <p:cNvPr id="4" name="Graphic 9">
              <a:extLst>
                <a:ext uri="{FF2B5EF4-FFF2-40B4-BE49-F238E27FC236}">
                  <a16:creationId xmlns:a16="http://schemas.microsoft.com/office/drawing/2014/main" id="{3CA740C9-6E42-B943-5189-245044910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5" name="Graphic 22">
              <a:extLst>
                <a:ext uri="{FF2B5EF4-FFF2-40B4-BE49-F238E27FC236}">
                  <a16:creationId xmlns:a16="http://schemas.microsoft.com/office/drawing/2014/main" id="{95661167-E80A-9970-42D4-C4E67008C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71C2E98-216A-4E24-B674-17EA26BDF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0553F1E-596C-466E-A720-8BDB403868D6}"/>
              </a:ext>
            </a:extLst>
          </p:cNvPr>
          <p:cNvSpPr txBox="1"/>
          <p:nvPr/>
        </p:nvSpPr>
        <p:spPr>
          <a:xfrm>
            <a:off x="723660" y="507865"/>
            <a:ext cx="5715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600" b="1">
                <a:solidFill>
                  <a:srgbClr val="FFCC66"/>
                </a:solidFill>
                <a:latin typeface="Zona Pro" panose="02010503040002020004" pitchFamily="50" charset="0"/>
              </a:rPr>
              <a:t>Lesson 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0773011-EA38-45F9-A49B-7A741608B1F8}"/>
              </a:ext>
            </a:extLst>
          </p:cNvPr>
          <p:cNvSpPr txBox="1"/>
          <p:nvPr/>
        </p:nvSpPr>
        <p:spPr>
          <a:xfrm>
            <a:off x="723662" y="1487870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Self-Concept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CB79073-2F35-4382-A622-CF90126994F6}"/>
              </a:ext>
            </a:extLst>
          </p:cNvPr>
          <p:cNvSpPr txBox="1"/>
          <p:nvPr/>
        </p:nvSpPr>
        <p:spPr>
          <a:xfrm>
            <a:off x="707260" y="2594708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solidFill>
                  <a:srgbClr val="FFCC66"/>
                </a:solidFill>
                <a:latin typeface="Zona Pro" panose="02010503040002020004" pitchFamily="50" charset="0"/>
              </a:rPr>
              <a:t>Lesson aims: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494C94F-F8B5-49C5-90C5-73CB27E83CBA}"/>
              </a:ext>
            </a:extLst>
          </p:cNvPr>
          <p:cNvCxnSpPr>
            <a:cxnSpLocks/>
          </p:cNvCxnSpPr>
          <p:nvPr/>
        </p:nvCxnSpPr>
        <p:spPr>
          <a:xfrm>
            <a:off x="812427" y="2377094"/>
            <a:ext cx="5552443" cy="0"/>
          </a:xfrm>
          <a:prstGeom prst="line">
            <a:avLst/>
          </a:prstGeom>
          <a:ln w="38100">
            <a:solidFill>
              <a:srgbClr val="A779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4291A2B-E5E6-7409-A9AD-2ACCDDE3B883}"/>
              </a:ext>
            </a:extLst>
          </p:cNvPr>
          <p:cNvGrpSpPr/>
          <p:nvPr/>
        </p:nvGrpSpPr>
        <p:grpSpPr>
          <a:xfrm>
            <a:off x="7376044" y="1066800"/>
            <a:ext cx="3900955" cy="4908870"/>
            <a:chOff x="6505099" y="725093"/>
            <a:chExt cx="4172501" cy="5250577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505099" y="5496858"/>
              <a:ext cx="4172501" cy="478812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D9893D5F-2286-FF0E-6C73-688CF16F1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990799" y="725093"/>
              <a:ext cx="3540267" cy="5147362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9836176-0020-1287-9943-2E47FDBE7578}"/>
              </a:ext>
            </a:extLst>
          </p:cNvPr>
          <p:cNvGrpSpPr/>
          <p:nvPr/>
        </p:nvGrpSpPr>
        <p:grpSpPr>
          <a:xfrm>
            <a:off x="707260" y="3373521"/>
            <a:ext cx="686861" cy="593889"/>
            <a:chOff x="707260" y="3708257"/>
            <a:chExt cx="686861" cy="593889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502FD25D-A06F-DDB0-AD68-01D9CA27A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07260" y="3723737"/>
              <a:ext cx="686861" cy="57840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B3B146-73B3-3EDF-8805-69AC54EEA2C1}"/>
                </a:ext>
              </a:extLst>
            </p:cNvPr>
            <p:cNvSpPr txBox="1"/>
            <p:nvPr/>
          </p:nvSpPr>
          <p:spPr>
            <a:xfrm>
              <a:off x="830357" y="3708257"/>
              <a:ext cx="522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105226A-6926-B52D-22CC-0C6413671662}"/>
              </a:ext>
            </a:extLst>
          </p:cNvPr>
          <p:cNvGrpSpPr/>
          <p:nvPr/>
        </p:nvGrpSpPr>
        <p:grpSpPr>
          <a:xfrm>
            <a:off x="698333" y="4342129"/>
            <a:ext cx="686861" cy="607312"/>
            <a:chOff x="698333" y="4715717"/>
            <a:chExt cx="686861" cy="607312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BC880752-9A7D-DAB6-8CB0-5ADCF6AEE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98333" y="4744620"/>
              <a:ext cx="686861" cy="57840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6305FD4-07D7-A955-578C-EE3EA05738A3}"/>
                </a:ext>
              </a:extLst>
            </p:cNvPr>
            <p:cNvSpPr txBox="1"/>
            <p:nvPr/>
          </p:nvSpPr>
          <p:spPr>
            <a:xfrm>
              <a:off x="804499" y="4715717"/>
              <a:ext cx="564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2.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27CC930-1ECC-8F9A-57DA-632E732BCE66}"/>
              </a:ext>
            </a:extLst>
          </p:cNvPr>
          <p:cNvSpPr txBox="1"/>
          <p:nvPr/>
        </p:nvSpPr>
        <p:spPr>
          <a:xfrm>
            <a:off x="1551310" y="4362910"/>
            <a:ext cx="4363036" cy="14773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how different situations can 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affect our emotions.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0ABDF5-A9AE-9BE5-D401-86AF52F55D1F}"/>
              </a:ext>
            </a:extLst>
          </p:cNvPr>
          <p:cNvSpPr txBox="1"/>
          <p:nvPr/>
        </p:nvSpPr>
        <p:spPr>
          <a:xfrm>
            <a:off x="1551310" y="3383943"/>
            <a:ext cx="4813560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Practise ways to know about your emotions before you act on them.</a:t>
            </a: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ED049BC-311D-6809-9447-3CCB33505903}"/>
              </a:ext>
            </a:extLst>
          </p:cNvPr>
          <p:cNvGrpSpPr/>
          <p:nvPr/>
        </p:nvGrpSpPr>
        <p:grpSpPr>
          <a:xfrm>
            <a:off x="698333" y="5230214"/>
            <a:ext cx="686861" cy="607312"/>
            <a:chOff x="698333" y="4715717"/>
            <a:chExt cx="686861" cy="607312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1DEC2BAA-D49D-2878-5784-067C99F5D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98333" y="4744620"/>
              <a:ext cx="686861" cy="57840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B3E6313-6921-48FA-F982-C1B6C82AC0DF}"/>
                </a:ext>
              </a:extLst>
            </p:cNvPr>
            <p:cNvSpPr txBox="1"/>
            <p:nvPr/>
          </p:nvSpPr>
          <p:spPr>
            <a:xfrm>
              <a:off x="804499" y="4715717"/>
              <a:ext cx="564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3.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FEBAE5A-E846-B7B0-8568-1DDC14919CBA}"/>
              </a:ext>
            </a:extLst>
          </p:cNvPr>
          <p:cNvSpPr txBox="1"/>
          <p:nvPr/>
        </p:nvSpPr>
        <p:spPr>
          <a:xfrm>
            <a:off x="1551310" y="5250995"/>
            <a:ext cx="4363036" cy="14773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think about ways to make kind and respectful friendships.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37BAE97-2CF8-6230-868C-2D445FA09165}"/>
              </a:ext>
            </a:extLst>
          </p:cNvPr>
          <p:cNvGrpSpPr/>
          <p:nvPr/>
        </p:nvGrpSpPr>
        <p:grpSpPr>
          <a:xfrm>
            <a:off x="-63797" y="-149364"/>
            <a:ext cx="7773333" cy="7158073"/>
            <a:chOff x="-63797" y="-149364"/>
            <a:chExt cx="7773333" cy="715807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59476FC-C721-06DC-76FB-0938ADB750C7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D22D3FA7-E893-8572-7B11-48ACA28E9C42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25" name="Graphic 24">
                  <a:extLst>
                    <a:ext uri="{FF2B5EF4-FFF2-40B4-BE49-F238E27FC236}">
                      <a16:creationId xmlns:a16="http://schemas.microsoft.com/office/drawing/2014/main" id="{2D5ACC71-0403-EF3A-9A4C-290E9CDCA0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269D68CF-116F-F47C-1ADA-59C404136836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28" name="Rectangle 25">
                    <a:extLst>
                      <a:ext uri="{FF2B5EF4-FFF2-40B4-BE49-F238E27FC236}">
                        <a16:creationId xmlns:a16="http://schemas.microsoft.com/office/drawing/2014/main" id="{BEB83B16-0368-CE59-0234-3CAA6326A9B2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29" name="Graphic 28">
                    <a:extLst>
                      <a:ext uri="{FF2B5EF4-FFF2-40B4-BE49-F238E27FC236}">
                        <a16:creationId xmlns:a16="http://schemas.microsoft.com/office/drawing/2014/main" id="{ACAB448F-962F-C67C-4D98-0F69130ACE2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9F44D700-F32D-9498-177B-B5C5CA389A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776694"/>
                    <a:chOff x="707260" y="2007633"/>
                    <a:chExt cx="6472906" cy="776694"/>
                  </a:xfrm>
                </p:grpSpPr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DB313734-590A-FF87-7922-6CFB9A61190E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307273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32" name="Straight Connector 31">
                      <a:extLst>
                        <a:ext uri="{FF2B5EF4-FFF2-40B4-BE49-F238E27FC236}">
                          <a16:creationId xmlns:a16="http://schemas.microsoft.com/office/drawing/2014/main" id="{E6BF849E-7B1D-5FD8-7368-BB998F31777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8BB42E4-5D02-FBD1-475C-A43564E120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4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A85A27-1E78-54A0-E0CA-C7986AF7D3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1498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Resilience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9B40450-83EF-0373-464F-E1E097D51D61}"/>
                </a:ext>
              </a:extLst>
            </p:cNvPr>
            <p:cNvGrpSpPr/>
            <p:nvPr/>
          </p:nvGrpSpPr>
          <p:grpSpPr>
            <a:xfrm>
              <a:off x="743309" y="3036311"/>
              <a:ext cx="6207878" cy="3240342"/>
              <a:chOff x="770089" y="2809606"/>
              <a:chExt cx="6405097" cy="3795239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D6DFCC8-A4E0-B5D2-4C46-8141299EB1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08" y="2809606"/>
                <a:ext cx="5768078" cy="1081447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Further develop skills in emotional awareness and regulation to practise demonstrating empathy and promote resilience.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CEFE06D-0CA6-2354-B00F-CFE1BE0218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0" y="4137193"/>
                <a:ext cx="5463801" cy="1081447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Describe and demonstrate how respect </a:t>
                </a:r>
                <a:b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</a:br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and empathy can be expressed to</a:t>
                </a:r>
              </a:p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positively influence relationships. </a:t>
                </a:r>
              </a:p>
            </p:txBody>
          </p:sp>
          <p:pic>
            <p:nvPicPr>
              <p:cNvPr id="58" name="Graphic 57">
                <a:extLst>
                  <a:ext uri="{FF2B5EF4-FFF2-40B4-BE49-F238E27FC236}">
                    <a16:creationId xmlns:a16="http://schemas.microsoft.com/office/drawing/2014/main" id="{52EE84FD-25A6-3B73-7946-09F15E35A8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79015" y="3028115"/>
                <a:ext cx="515457" cy="578409"/>
              </a:xfrm>
              <a:prstGeom prst="rect">
                <a:avLst/>
              </a:prstGeom>
            </p:spPr>
          </p:pic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BD32CBD-0CAB-D505-E485-CA5FB266DA0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2968372"/>
                <a:ext cx="522515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60" name="Graphic 59">
                <a:extLst>
                  <a:ext uri="{FF2B5EF4-FFF2-40B4-BE49-F238E27FC236}">
                    <a16:creationId xmlns:a16="http://schemas.microsoft.com/office/drawing/2014/main" id="{1D500B04-DD39-6F4D-4F40-4B9F60F5DC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70089" y="4399570"/>
                <a:ext cx="515457" cy="578410"/>
              </a:xfrm>
              <a:prstGeom prst="rect">
                <a:avLst/>
              </a:prstGeom>
            </p:spPr>
          </p:pic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9F31086-9193-754B-FC15-D49F1DAB7AB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3426" y="4321334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62A014A-FF81-6105-BDCE-AEBF98BD8A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7" y="5523398"/>
                <a:ext cx="5400833" cy="1081447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Identify and practise the behaviours </a:t>
                </a:r>
                <a:b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</a:br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people demonstrate when treating </a:t>
                </a:r>
                <a:b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</a:br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others in respectful ways.</a:t>
                </a:r>
              </a:p>
            </p:txBody>
          </p:sp>
          <p:pic>
            <p:nvPicPr>
              <p:cNvPr id="63" name="Graphic 62">
                <a:extLst>
                  <a:ext uri="{FF2B5EF4-FFF2-40B4-BE49-F238E27FC236}">
                    <a16:creationId xmlns:a16="http://schemas.microsoft.com/office/drawing/2014/main" id="{03A229FD-80C9-3713-1D8E-4059898F1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79016" y="5784742"/>
                <a:ext cx="515457" cy="578409"/>
              </a:xfrm>
              <a:prstGeom prst="rect">
                <a:avLst/>
              </a:prstGeom>
            </p:spPr>
          </p:pic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E4B0F357-EFDE-3846-8EE3-66F2561896D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5721663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</p:grpSp>
      </p:grpSp>
      <p:pic>
        <p:nvPicPr>
          <p:cNvPr id="33" name="Graphic 32">
            <a:extLst>
              <a:ext uri="{FF2B5EF4-FFF2-40B4-BE49-F238E27FC236}">
                <a16:creationId xmlns:a16="http://schemas.microsoft.com/office/drawing/2014/main" id="{63446513-AC13-9506-D029-61F9553A7BD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4A5F764-5B73-495C-AD08-8B0C7DBA9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508170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last lesson?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resilience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get ready to watch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085388-BCE5-1A42-A5F9-DCE779681E1B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A35DE8C-C7E3-4F86-DC66-4C4F4CBD4F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91571" y="1543066"/>
            <a:ext cx="2750008" cy="406932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DF3598E-9732-D73D-CBBA-5D86326311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9E334EB-F8C6-AC70-C742-EAD557E7CDD0}"/>
              </a:ext>
            </a:extLst>
          </p:cNvPr>
          <p:cNvSpPr txBox="1"/>
          <p:nvPr/>
        </p:nvSpPr>
        <p:spPr>
          <a:xfrm>
            <a:off x="1280822" y="6289899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7EF5C6-C71A-8B6B-02FC-D31D9D24E297}"/>
              </a:ext>
            </a:extLst>
          </p:cNvPr>
          <p:cNvSpPr txBox="1"/>
          <p:nvPr/>
        </p:nvSpPr>
        <p:spPr>
          <a:xfrm>
            <a:off x="1046514" y="106469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Watch the animation</a:t>
            </a:r>
          </a:p>
        </p:txBody>
      </p:sp>
      <p:pic>
        <p:nvPicPr>
          <p:cNvPr id="5" name="BallThrow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4E32B14E-10D6-7EEF-71A5-ABCF62E4EA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20962" y="687609"/>
            <a:ext cx="9986424" cy="561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0CB88-9D67-CDBC-6C6B-D21215247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8703A456-B97C-0F28-9DFD-085EB5C29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80406A0-EC67-FCD3-2B71-A731E3C81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F518B-F28E-4D97-EDF5-8FCE7ACBE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12DF2-9F45-8268-3BD0-CB82D3ED0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D117E-0FE6-1079-5118-08A03B49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D428040A-CE25-5FF4-8C4C-758790096521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25BF186-454D-DC50-EFA9-AA8502446922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76DDAA6B-1513-CAD4-CC40-B2F71A9567BA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AD9793F3-4F35-6292-850A-989600E14F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E3BE04-EA6F-8B5E-B2E9-CC1292E74B33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01CCBE-08E4-84FB-89D0-5D5340159DA4}"/>
              </a:ext>
            </a:extLst>
          </p:cNvPr>
          <p:cNvSpPr txBox="1"/>
          <p:nvPr/>
        </p:nvSpPr>
        <p:spPr>
          <a:xfrm>
            <a:off x="628816" y="1596298"/>
            <a:ext cx="6536296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Watch the animation several times.</a:t>
            </a:r>
          </a:p>
          <a:p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Note down in your ‘Wellbeing dictionary’, </a:t>
            </a: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the </a:t>
            </a:r>
            <a:r>
              <a:rPr lang="en-GB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/>
                <a:cs typeface="Poppins"/>
              </a:rPr>
              <a:t>emotions</a:t>
            </a:r>
            <a:r>
              <a:rPr lang="en-GB" b="1" dirty="0">
                <a:solidFill>
                  <a:schemeClr val="bg1"/>
                </a:solidFill>
                <a:latin typeface="Poppins"/>
                <a:cs typeface="Poppins"/>
              </a:rPr>
              <a:t>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and</a:t>
            </a:r>
            <a:r>
              <a:rPr lang="en-GB" b="1" dirty="0">
                <a:solidFill>
                  <a:schemeClr val="bg1"/>
                </a:solidFill>
                <a:latin typeface="Poppins"/>
                <a:cs typeface="Poppins"/>
              </a:rPr>
              <a:t> </a:t>
            </a:r>
            <a:r>
              <a:rPr lang="en-GB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/>
                <a:cs typeface="Poppins"/>
              </a:rPr>
              <a:t>feelings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that you can see </a:t>
            </a: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and identify.</a:t>
            </a:r>
          </a:p>
          <a:p>
            <a:br>
              <a:rPr lang="en-GB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Compare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your list with other classmates </a:t>
            </a: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in the class.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F5CCE61-EF9E-32FE-02B2-085C3C931B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057777"/>
            <a:ext cx="2845329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6F1EE44-F30B-5E0B-FE31-824153B56F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C7E2E99-8AD1-A077-3DB8-9089D2B77D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58045" y="1325752"/>
            <a:ext cx="2815283" cy="397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893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F764-EECC-E2E0-169E-39A995048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41E06C8F-61FF-AB19-1E20-48C987B5E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F2B4BD9D-253B-7E79-0AF3-42C8A6F88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5EB3D-63C3-4E55-9EC1-F1C346214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5BB91-0910-E619-90F3-7376631D3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F954C-E8BD-769D-8E2D-5C7E4CADE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D9607E3C-BD49-75AC-BC75-70E88F37A840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BA59ACD-E592-67E7-D529-D070ED93234F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6D715E8D-C3A3-7102-3AB1-295D15DA5348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60CDFF58-49A5-952C-BB77-97124C1CA2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E58BB0-CDD1-72EF-46CD-B88D373120F7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Venn Diagram Video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FD54D1-322E-BAD4-C054-02CD32DF5891}"/>
              </a:ext>
            </a:extLst>
          </p:cNvPr>
          <p:cNvSpPr txBox="1"/>
          <p:nvPr/>
        </p:nvSpPr>
        <p:spPr>
          <a:xfrm>
            <a:off x="628815" y="1596298"/>
            <a:ext cx="6813385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Watch the video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‘Wise Mind’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in the link below.</a:t>
            </a:r>
          </a:p>
          <a:p>
            <a:endParaRPr lang="en-GB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rgbClr val="8EBEDC"/>
                </a:solidFill>
                <a:latin typeface="Poppins"/>
                <a:cs typeface="Poppin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https://www.youtube.com/watch?v=QHha2e9b9UA</a:t>
            </a:r>
          </a:p>
          <a:p>
            <a:endParaRPr lang="en-GB" dirty="0">
              <a:solidFill>
                <a:srgbClr val="C5D8F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This video talks about our 3 mindsets: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Rational Mind </a:t>
            </a:r>
            <a:br>
              <a:rPr lang="en-GB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decisions based on fact and logic.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Emotional Mind </a:t>
            </a:r>
            <a:br>
              <a:rPr lang="en-GB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When our thinking and behaviours come from how we feel. We can feel positive and negative feelings.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Wise mind </a:t>
            </a:r>
            <a:br>
              <a:rPr lang="en-GB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combination of our thinking ‘rational mind’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our feeling ‘emotional mind’.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A6FE644-50AC-4088-AA5A-C908E2FA9E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48186B2-8D19-2238-035C-331DDBB2E16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33739">
            <a:off x="7989009" y="2313802"/>
            <a:ext cx="3919832" cy="235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12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25E55-FBD5-15D9-FCD9-D5FAB5274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109B943F-DD62-038C-FF90-A2FE7E40F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545A909F-B8E9-F600-9FD5-FC2C859E0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B45C9D-E2F7-01D2-A2C9-5F2CAF5FE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87DE0-65CA-2C54-ECDB-FD0DEA8A8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39EAA-1BB7-2099-4722-4DA036B3E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426BBCB9-0C7E-2897-E4B7-0C14ED7951C3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A1F7B59-A9D4-6356-5656-95F52670E7F6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473B5A6B-B102-DB31-0ACE-F23C31708909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12998CD-091E-B939-10B0-FD99E898D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EB509E-05FC-4AD8-8BEA-21F43D7FF0B7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Continued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648F44-D17E-ECF0-DC35-C8EA4A7E0F9C}"/>
              </a:ext>
            </a:extLst>
          </p:cNvPr>
          <p:cNvSpPr txBox="1"/>
          <p:nvPr/>
        </p:nvSpPr>
        <p:spPr>
          <a:xfrm>
            <a:off x="628815" y="1596298"/>
            <a:ext cx="678798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Your teacher will draw a ‘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Wise Mind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' Venn diagram as 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was shown in the ‘Wise Mind’ video.</a:t>
            </a:r>
            <a:endParaRPr lang="en-GB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Think of examples of situations where you would use 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your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‘Rational Mind’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and your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‘Emotional Mind’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Record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these examples on your Venn Diagram.</a:t>
            </a:r>
            <a:endParaRPr lang="en-GB" b="1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How long does the ‘Emotional’ experience last?</a:t>
            </a:r>
          </a:p>
          <a:p>
            <a:endParaRPr lang="en-GB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Try to think of some examples of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when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where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 emotion may pass over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quickly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E.g. Someone took a cake from your plate without asking.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Think of some examples of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when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where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emotion may last a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much longer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time. E.g. You may not have been picked for a sporting event.</a:t>
            </a:r>
          </a:p>
          <a:p>
            <a:endParaRPr lang="en-GB" sz="1900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CD24664-C14F-194B-03B2-7889394DC4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057777"/>
            <a:ext cx="2845329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3DBC5E3-9075-D255-0D45-45B0D692A5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798F3A3-7DFF-936D-AA50-D820911D6A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73650" y="1329239"/>
            <a:ext cx="280987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52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C6459-3E68-2BED-8FCF-D1EB8021B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137E6A08-2670-7DA7-20B4-88BC04A18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49F8638B-BC4F-AD55-61F3-8D17D675D2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5576C-AA63-9C8B-DA2D-1F78E3408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5CB2A-6C7D-CFDE-281D-537EC539C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45D80-41EF-011F-947D-774EE9A9C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62BAFD72-04D9-B595-A6FF-79ED728A152F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C7547D-B252-34B3-ED7F-BD90EA0C00C6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B234A6D4-C24E-EACE-AD17-D6972E2389B2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8B32FA8B-66CC-D7D9-BBA5-D8BDFC6017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752D1B-BBF4-8CFD-FE43-6A926CF9F16C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Venn Diagram Activity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05DA79-4902-6D6F-D453-2CA8AF1E33F1}"/>
              </a:ext>
            </a:extLst>
          </p:cNvPr>
          <p:cNvSpPr txBox="1"/>
          <p:nvPr/>
        </p:nvSpPr>
        <p:spPr>
          <a:xfrm>
            <a:off x="578015" y="1596298"/>
            <a:ext cx="6607381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Your teacher will hand out a ‘</a:t>
            </a:r>
            <a:r>
              <a:rPr lang="en-US" b="1" dirty="0">
                <a:solidFill>
                  <a:srgbClr val="FFCC66"/>
                </a:solidFill>
                <a:latin typeface="Poppins"/>
                <a:ea typeface="Calibri Light" panose="020F0302020204030204" pitchFamily="34" charset="0"/>
                <a:cs typeface="Poppins"/>
              </a:rPr>
              <a:t>Venn Diagram</a:t>
            </a: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’ </a:t>
            </a:r>
            <a:b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</a:b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activity worksheet.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Record your experiences of when you have used your:</a:t>
            </a:r>
            <a:b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</a:br>
            <a:endParaRPr lang="en-US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US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Rational Mind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US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Emotional Mind</a:t>
            </a:r>
            <a:endParaRPr lang="en-US" dirty="0">
              <a:solidFill>
                <a:srgbClr val="FFCC66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US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Wise Mind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Record your </a:t>
            </a:r>
            <a:r>
              <a:rPr lang="en-US" b="1" dirty="0">
                <a:solidFill>
                  <a:srgbClr val="FFCC66"/>
                </a:solidFill>
                <a:latin typeface="Poppins"/>
                <a:ea typeface="Calibri Light" panose="020F0302020204030204" pitchFamily="34" charset="0"/>
                <a:cs typeface="Poppins"/>
              </a:rPr>
              <a:t>strategies</a:t>
            </a: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 to help self-regulate </a:t>
            </a:r>
            <a:b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</a:b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(Calm down, cool off and think about things) </a:t>
            </a:r>
            <a:b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</a:b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when you are in an ‘Emotional Mind’. </a:t>
            </a: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E.g.</a:t>
            </a:r>
            <a:b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endParaRPr lang="en-US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Breathe slowly and count - wait for the strong </a:t>
            </a:r>
            <a:b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   emotion to pass.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Talk to someone about how you are feeling.</a:t>
            </a:r>
          </a:p>
          <a:p>
            <a:pPr marL="69850" marR="66675">
              <a:spcBef>
                <a:spcPts val="5"/>
              </a:spcBef>
            </a:pPr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Try another activity that you like doing for a while.</a:t>
            </a:r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E347AD5-43FE-867A-4E3A-0CAD0A347D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3BB5DA7-CA21-8050-608A-0013E58105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393188">
            <a:off x="7880173" y="2044122"/>
            <a:ext cx="4005678" cy="288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54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EA430-A2C6-4E47-7A92-A917C4B3F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518E4897-01ED-B11B-A67F-B8BC461CE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B6155697-0157-3A84-E6D7-DCEA54FDBA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E3209-89DB-8449-B1B8-7AC59F91D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5EBE8-A85D-F60A-6CFB-16533C415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56681-4139-694F-3199-4DB29C676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9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2BC6385F-5023-2C31-A336-D8984BFA3024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7A37274-87BB-B59A-2037-DD4A304CC96E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5F6A0CC9-AAFB-9C80-24F3-9D1AE8690584}"/>
              </a:ext>
            </a:extLst>
          </p:cNvPr>
          <p:cNvSpPr txBox="1">
            <a:spLocks/>
          </p:cNvSpPr>
          <p:nvPr/>
        </p:nvSpPr>
        <p:spPr>
          <a:xfrm>
            <a:off x="10980951" y="6125112"/>
            <a:ext cx="6141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A4331AD5-6CEC-9C66-065C-20DBD53A72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B4704C-8034-BFD3-46CC-16CB408CE86B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5: Class Discussion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B12A85-5512-D7F1-ECB0-28C67A8512D0}"/>
              </a:ext>
            </a:extLst>
          </p:cNvPr>
          <p:cNvSpPr txBox="1"/>
          <p:nvPr/>
        </p:nvSpPr>
        <p:spPr>
          <a:xfrm>
            <a:off x="628816" y="1596298"/>
            <a:ext cx="5746024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Watch the animation again.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Now discuss as a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class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how the outcome could have been different for Stalk, if they had used a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strategy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to manage their feelings. 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While listening to the class discussion, write any additional words that come to mind in your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wellbeing dictionary. </a:t>
            </a:r>
            <a:endParaRPr lang="en-GB" b="1" dirty="0">
              <a:solidFill>
                <a:srgbClr val="FFCC66"/>
              </a:solidFill>
              <a:latin typeface="Poppins"/>
              <a:cs typeface="Poppins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BC4CAE5-A8A1-080B-8880-43FA9A9387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057777"/>
            <a:ext cx="2845329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01216506-7997-C0F8-EC48-2C5CCC3A5D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87ABC09F-D443-DA46-C954-346CA08ECB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28756" y="1596298"/>
            <a:ext cx="2575283" cy="382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259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1ED232E5-E07D-4A80-ABBA-17569BBCE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10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5099" y="5496858"/>
            <a:ext cx="4172501" cy="478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4.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83FC81F-DB2F-EBC6-6C66-F6642AC79A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90799" y="725093"/>
            <a:ext cx="3540267" cy="514736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F70D08E-AC26-CD1E-9C17-0BCC75B970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3A4D8046-410D-42A4-8321-2BE59626A3CE}"/>
</file>

<file path=customXml/itemProps2.xml><?xml version="1.0" encoding="utf-8"?>
<ds:datastoreItem xmlns:ds="http://schemas.openxmlformats.org/officeDocument/2006/customXml" ds:itemID="{CA30F3B7-1C9D-42AA-A66F-11202E391848}"/>
</file>

<file path=customXml/itemProps3.xml><?xml version="1.0" encoding="utf-8"?>
<ds:datastoreItem xmlns:ds="http://schemas.openxmlformats.org/officeDocument/2006/customXml" ds:itemID="{FEA5FAF8-71EB-4BDD-A371-3438165BDA8F}"/>
</file>

<file path=docProps/app.xml><?xml version="1.0" encoding="utf-8"?>
<Properties xmlns="http://schemas.openxmlformats.org/officeDocument/2006/extended-properties" xmlns:vt="http://schemas.openxmlformats.org/officeDocument/2006/docPropsVTypes">
  <TotalTime>1623</TotalTime>
  <Words>677</Words>
  <Application>Microsoft Office PowerPoint</Application>
  <PresentationFormat>Widescreen</PresentationFormat>
  <Paragraphs>123</Paragraphs>
  <Slides>10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Zona Pro</vt:lpstr>
      <vt:lpstr>Calibri Light</vt:lpstr>
      <vt:lpstr>Arial</vt:lpstr>
      <vt:lpstr>Poppins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461</cp:revision>
  <dcterms:created xsi:type="dcterms:W3CDTF">2021-11-15T00:55:30Z</dcterms:created>
  <dcterms:modified xsi:type="dcterms:W3CDTF">2025-12-10T03:57:02Z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