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21" r:id="rId4"/>
    <p:sldId id="344" r:id="rId5"/>
    <p:sldId id="378" r:id="rId6"/>
    <p:sldId id="379" r:id="rId7"/>
    <p:sldId id="380" r:id="rId8"/>
    <p:sldId id="381" r:id="rId9"/>
    <p:sldId id="382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592C82"/>
    <a:srgbClr val="E0B3B8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7382" autoAdjust="0"/>
  </p:normalViewPr>
  <p:slideViewPr>
    <p:cSldViewPr snapToGrid="0" snapToObjects="1">
      <p:cViewPr varScale="1">
        <p:scale>
          <a:sx n="74" d="100"/>
          <a:sy n="74" d="100"/>
        </p:scale>
        <p:origin x="226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>
                <a:cs typeface="+mn-lt"/>
              </a:rPr>
            </a:b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146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083B0-FB2F-8303-5909-9A917EEA2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1C2F09-DE1B-2F6A-9004-7275324A6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D50A8B-5676-8C08-63FF-31F2F1776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C6AB6-5C2A-D134-F3CE-FC86485B7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01147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9194E-DDAA-7CF8-7F9A-BE4E43E85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CF387-3737-1740-6864-43D4E53F2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4BD206-4D7B-F763-7503-1807D2499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98ECA-8F54-7D6B-6441-3340F0922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323274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FC4C5-2CBC-3D5F-855C-A0DAF0E5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51C114-02D3-1941-59BB-DB1C131743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495A9-149F-405F-18CD-874D9CE61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9345C-6B71-BAF0-7507-E63F190E5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38207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6EDFA-E85F-9150-B5AD-438104C3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351C4-E532-5B2B-7A7A-4F7262299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F352B-138D-4761-7F0A-71ED79687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23C90-39EB-F6F4-E0D8-D3F601B70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4179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4.pn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8do0Jiscgsk" TargetMode="External"/><Relationship Id="rId13" Type="http://schemas.openxmlformats.org/officeDocument/2006/relationships/image" Target="../media/image37.svg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eD1wliuHxHI" TargetMode="Externa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8.svg"/><Relationship Id="rId5" Type="http://schemas.openxmlformats.org/officeDocument/2006/relationships/image" Target="../media/image21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hyperlink" Target="https://www.youtube.com/watch?v=PsK3HejhOwc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0.pn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2.pn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7.png"/><Relationship Id="rId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81F271D-29CB-4B04-8D03-CFD9DC27B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9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CE29F70A-F078-E5E7-716C-68DE8BD2A7DE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B06BFD-A4D5-BE73-03F1-28FDAF00E029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1E6AC79-A9FF-E2CF-B3B5-84A2BCA8819F}"/>
                </a:ext>
              </a:extLst>
            </p:cNvPr>
            <p:cNvGrpSpPr/>
            <p:nvPr/>
          </p:nvGrpSpPr>
          <p:grpSpPr>
            <a:xfrm>
              <a:off x="238334" y="249901"/>
              <a:ext cx="8315661" cy="6559543"/>
              <a:chOff x="238334" y="249901"/>
              <a:chExt cx="8315661" cy="6559543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F948AE93-6BE9-63D9-D5CB-78710B108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332188" y="249901"/>
                <a:ext cx="5221807" cy="4388203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65DEC658-30ED-BAAF-FB44-D7311F733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398461" y="4907979"/>
                <a:ext cx="3315555" cy="593831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844730A-9A83-64F8-6BD2-C19DB57D09D4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7016"/>
            <a:ext cx="1552575" cy="523875"/>
            <a:chOff x="8652480" y="6218972"/>
            <a:chExt cx="1552575" cy="523875"/>
          </a:xfrm>
        </p:grpSpPr>
        <p:pic>
          <p:nvPicPr>
            <p:cNvPr id="3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4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D45A8396-3F71-4FFE-A003-2A80A6ECF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Self-Concept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61682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40769DBE-FD0D-11A7-9299-85AF619199B0}"/>
              </a:ext>
            </a:extLst>
          </p:cNvPr>
          <p:cNvGrpSpPr/>
          <p:nvPr/>
        </p:nvGrpSpPr>
        <p:grpSpPr>
          <a:xfrm>
            <a:off x="7464338" y="1262219"/>
            <a:ext cx="3696718" cy="4625124"/>
            <a:chOff x="6924192" y="882330"/>
            <a:chExt cx="4172501" cy="509334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24192" y="5496858"/>
              <a:ext cx="4172501" cy="478812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AABED83-2532-FD15-53F0-83A09DA8C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395006" y="882330"/>
              <a:ext cx="3409607" cy="492775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88239A7-5B0E-5669-6E5B-216A7841F0D3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33CE96E-7006-BC8C-A438-47341FFB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41599B-915F-457C-19B1-278C6F176C2A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0445F8-556E-4222-4124-5B62A1108844}"/>
              </a:ext>
            </a:extLst>
          </p:cNvPr>
          <p:cNvGrpSpPr/>
          <p:nvPr/>
        </p:nvGrpSpPr>
        <p:grpSpPr>
          <a:xfrm>
            <a:off x="698333" y="4282495"/>
            <a:ext cx="686861" cy="607312"/>
            <a:chOff x="698333" y="4715717"/>
            <a:chExt cx="686861" cy="607312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4D6021B-C5D3-F1FB-7B0F-3069604ED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77B084-BFD7-11AD-28DD-59DDAA64B9C9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F8EA910-B9C3-8C04-8462-7B44EF80ECAF}"/>
              </a:ext>
            </a:extLst>
          </p:cNvPr>
          <p:cNvSpPr txBox="1"/>
          <p:nvPr/>
        </p:nvSpPr>
        <p:spPr>
          <a:xfrm>
            <a:off x="1551310" y="4442422"/>
            <a:ext cx="4363036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strengthen resilience.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111E57-6366-09A3-2BFE-42868B318E66}"/>
              </a:ext>
            </a:extLst>
          </p:cNvPr>
          <p:cNvSpPr txBox="1"/>
          <p:nvPr/>
        </p:nvSpPr>
        <p:spPr>
          <a:xfrm>
            <a:off x="1551310" y="3383943"/>
            <a:ext cx="412532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Explore how to build identity,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cope with various situations.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84DAB9-F095-E10F-6231-F3199A7E0B60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CC87F15-1A98-E405-EB5A-EAAB6D53A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326281-BA6A-5018-4546-3B71B79E474F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E384FE-DF4D-B0AE-C16B-6DF24B094867}"/>
              </a:ext>
            </a:extLst>
          </p:cNvPr>
          <p:cNvSpPr txBox="1"/>
          <p:nvPr/>
        </p:nvSpPr>
        <p:spPr>
          <a:xfrm>
            <a:off x="1551310" y="5131727"/>
            <a:ext cx="4363036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practice good behaviours that contribute to positive outcomes.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97E25C-665E-ED58-CAB3-C8271DAB33DA}"/>
              </a:ext>
            </a:extLst>
          </p:cNvPr>
          <p:cNvGrpSpPr/>
          <p:nvPr/>
        </p:nvGrpSpPr>
        <p:grpSpPr>
          <a:xfrm>
            <a:off x="-63797" y="-149364"/>
            <a:ext cx="7230798" cy="7131819"/>
            <a:chOff x="-50632" y="-81522"/>
            <a:chExt cx="7230798" cy="713181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CD18A3-B7EE-1E24-14FA-1B874E8B471F}"/>
                </a:ext>
              </a:extLst>
            </p:cNvPr>
            <p:cNvGrpSpPr/>
            <p:nvPr/>
          </p:nvGrpSpPr>
          <p:grpSpPr>
            <a:xfrm>
              <a:off x="-50632" y="-81522"/>
              <a:ext cx="7230798" cy="7131819"/>
              <a:chOff x="-50632" y="-81522"/>
              <a:chExt cx="7230798" cy="7131819"/>
            </a:xfrm>
          </p:grpSpPr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DE7A7008-03FA-F144-3A74-607C276D04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5C22492-EEF7-8FB7-CEA0-65F95F83724D}"/>
                  </a:ext>
                </a:extLst>
              </p:cNvPr>
              <p:cNvGrpSpPr/>
              <p:nvPr/>
            </p:nvGrpSpPr>
            <p:grpSpPr>
              <a:xfrm>
                <a:off x="-50632" y="2007633"/>
                <a:ext cx="7230798" cy="5042664"/>
                <a:chOff x="-50632" y="2007633"/>
                <a:chExt cx="7230798" cy="5042664"/>
              </a:xfrm>
            </p:grpSpPr>
            <p:pic>
              <p:nvPicPr>
                <p:cNvPr id="30" name="Graphic 29">
                  <a:extLst>
                    <a:ext uri="{FF2B5EF4-FFF2-40B4-BE49-F238E27FC236}">
                      <a16:creationId xmlns:a16="http://schemas.microsoft.com/office/drawing/2014/main" id="{59515E3A-C25E-6D8E-7D0A-E4980B5DA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5787D63-779A-ED3E-8DEC-13DE4DC3D52F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698333" y="2007633"/>
                  <a:ext cx="6481833" cy="4345230"/>
                  <a:chOff x="698333" y="2007633"/>
                  <a:chExt cx="6481833" cy="4345230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C7F8FA1E-C809-7ED9-121C-3FB74CA7A64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193238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C5476406-75DB-80E7-4480-012B890053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B61C044F-3AD2-BB6A-051D-C5D2429D1D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698333" y="2857355"/>
                    <a:ext cx="703047" cy="3495508"/>
                    <a:chOff x="698333" y="2857355"/>
                    <a:chExt cx="703047" cy="3495508"/>
                  </a:xfrm>
                </p:grpSpPr>
                <p:grpSp>
                  <p:nvGrpSpPr>
                    <p:cNvPr id="37" name="Group 36">
                      <a:extLst>
                        <a:ext uri="{FF2B5EF4-FFF2-40B4-BE49-F238E27FC236}">
                          <a16:creationId xmlns:a16="http://schemas.microsoft.com/office/drawing/2014/main" id="{EDF2E363-C580-9D7D-B1EA-896DAEB2A54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2857355"/>
                      <a:ext cx="686861" cy="593889"/>
                      <a:chOff x="707260" y="3568557"/>
                      <a:chExt cx="686861" cy="593889"/>
                    </a:xfrm>
                  </p:grpSpPr>
                  <p:pic>
                    <p:nvPicPr>
                      <p:cNvPr id="54" name="Graphic 53">
                        <a:extLst>
                          <a:ext uri="{FF2B5EF4-FFF2-40B4-BE49-F238E27FC236}">
                            <a16:creationId xmlns:a16="http://schemas.microsoft.com/office/drawing/2014/main" id="{5F97277E-F807-F951-79A7-41EB19674A6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7260" y="3584037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5" name="TextBox 54">
                        <a:extLst>
                          <a:ext uri="{FF2B5EF4-FFF2-40B4-BE49-F238E27FC236}">
                            <a16:creationId xmlns:a16="http://schemas.microsoft.com/office/drawing/2014/main" id="{99B8219B-C219-7219-283A-E62E0DC79EDD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830357" y="3568557"/>
                        <a:ext cx="522515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1.</a:t>
                        </a:r>
                      </a:p>
                    </p:txBody>
                  </p:sp>
                </p:grpSp>
                <p:grpSp>
                  <p:nvGrpSpPr>
                    <p:cNvPr id="38" name="Group 37">
                      <a:extLst>
                        <a:ext uri="{FF2B5EF4-FFF2-40B4-BE49-F238E27FC236}">
                          <a16:creationId xmlns:a16="http://schemas.microsoft.com/office/drawing/2014/main" id="{71E451C5-DC46-EE90-B7E0-24FDA41773A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698333" y="3718678"/>
                      <a:ext cx="686861" cy="614516"/>
                      <a:chOff x="698333" y="4516962"/>
                      <a:chExt cx="686861" cy="614516"/>
                    </a:xfrm>
                  </p:grpSpPr>
                  <p:pic>
                    <p:nvPicPr>
                      <p:cNvPr id="52" name="Graphic 51">
                        <a:extLst>
                          <a:ext uri="{FF2B5EF4-FFF2-40B4-BE49-F238E27FC236}">
                            <a16:creationId xmlns:a16="http://schemas.microsoft.com/office/drawing/2014/main" id="{770C74BE-997E-1462-B3A6-E88EAECBC46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45530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4F989EA7-D398-F5B3-6C3D-AF424E514766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45169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2.</a:t>
                        </a:r>
                      </a:p>
                    </p:txBody>
                  </p:sp>
                </p:grp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F250232C-0F81-03D7-3607-AD6CF30E3DF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4696949"/>
                      <a:ext cx="686861" cy="589116"/>
                      <a:chOff x="698333" y="4605862"/>
                      <a:chExt cx="686861" cy="589116"/>
                    </a:xfrm>
                  </p:grpSpPr>
                  <p:pic>
                    <p:nvPicPr>
                      <p:cNvPr id="50" name="Graphic 49">
                        <a:extLst>
                          <a:ext uri="{FF2B5EF4-FFF2-40B4-BE49-F238E27FC236}">
                            <a16:creationId xmlns:a16="http://schemas.microsoft.com/office/drawing/2014/main" id="{3B8D7CA6-7BD2-FEAA-6549-C2E83103D4F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46165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125B1870-CAF9-5917-B234-652A131FEFB1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46058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3.</a:t>
                        </a: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81F47778-9124-2D45-F409-491FF0CA2C2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14519" y="5751047"/>
                      <a:ext cx="686861" cy="601816"/>
                      <a:chOff x="698333" y="4796362"/>
                      <a:chExt cx="686861" cy="601816"/>
                    </a:xfrm>
                  </p:grpSpPr>
                  <p:pic>
                    <p:nvPicPr>
                      <p:cNvPr id="48" name="Graphic 47">
                        <a:extLst>
                          <a:ext uri="{FF2B5EF4-FFF2-40B4-BE49-F238E27FC236}">
                            <a16:creationId xmlns:a16="http://schemas.microsoft.com/office/drawing/2014/main" id="{7DB554D4-F1ED-6B2B-8699-FAC79005FCA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48197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2C68DD9B-8244-08E4-636C-65ED07563293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47963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4.</a:t>
                        </a:r>
                      </a:p>
                    </p:txBody>
                  </p:sp>
                </p:grpSp>
              </p:grpSp>
            </p:grp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2B2F6E-649E-9A79-6939-FF5BDF79818E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5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37BAE97-2CF8-6230-868C-2D445FA09165}"/>
              </a:ext>
            </a:extLst>
          </p:cNvPr>
          <p:cNvGrpSpPr/>
          <p:nvPr/>
        </p:nvGrpSpPr>
        <p:grpSpPr>
          <a:xfrm>
            <a:off x="-82530" y="-150036"/>
            <a:ext cx="7773333" cy="7158073"/>
            <a:chOff x="-63797" y="-149364"/>
            <a:chExt cx="7773333" cy="7158073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59476FC-C721-06DC-76FB-0938ADB750C7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D22D3FA7-E893-8572-7B11-48ACA28E9C42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98" name="Graphic 24">
                  <a:extLst>
                    <a:ext uri="{FF2B5EF4-FFF2-40B4-BE49-F238E27FC236}">
                      <a16:creationId xmlns:a16="http://schemas.microsoft.com/office/drawing/2014/main" id="{2D5ACC71-0403-EF3A-9A4C-290E9CDCA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269D68CF-116F-F47C-1ADA-59C404136836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100" name="Rectangle 25">
                    <a:extLst>
                      <a:ext uri="{FF2B5EF4-FFF2-40B4-BE49-F238E27FC236}">
                        <a16:creationId xmlns:a16="http://schemas.microsoft.com/office/drawing/2014/main" id="{BEB83B16-0368-CE59-0234-3CAA6326A9B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101" name="Graphic 28">
                    <a:extLst>
                      <a:ext uri="{FF2B5EF4-FFF2-40B4-BE49-F238E27FC236}">
                        <a16:creationId xmlns:a16="http://schemas.microsoft.com/office/drawing/2014/main" id="{ACAB448F-962F-C67C-4D98-0F69130ACE2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9F44D700-F32D-9498-177B-B5C5CA389A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103" name="TextBox 30">
                      <a:extLst>
                        <a:ext uri="{FF2B5EF4-FFF2-40B4-BE49-F238E27FC236}">
                          <a16:creationId xmlns:a16="http://schemas.microsoft.com/office/drawing/2014/main" id="{DB313734-590A-FF87-7922-6CFB9A61190E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104" name="Straight Connector 103">
                      <a:extLst>
                        <a:ext uri="{FF2B5EF4-FFF2-40B4-BE49-F238E27FC236}">
                          <a16:creationId xmlns:a16="http://schemas.microsoft.com/office/drawing/2014/main" id="{E6BF849E-7B1D-5FD8-7368-BB998F3177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96" name="TextBox 18">
                <a:extLst>
                  <a:ext uri="{FF2B5EF4-FFF2-40B4-BE49-F238E27FC236}">
                    <a16:creationId xmlns:a16="http://schemas.microsoft.com/office/drawing/2014/main" id="{F8BB42E4-5D02-FBD1-475C-A43564E120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5</a:t>
                </a:r>
              </a:p>
            </p:txBody>
          </p:sp>
          <p:sp>
            <p:nvSpPr>
              <p:cNvPr id="97" name="TextBox 22">
                <a:extLst>
                  <a:ext uri="{FF2B5EF4-FFF2-40B4-BE49-F238E27FC236}">
                    <a16:creationId xmlns:a16="http://schemas.microsoft.com/office/drawing/2014/main" id="{43A85A27-1E78-54A0-E0CA-C7986AF7D3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Resilience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9B40450-83EF-0373-464F-E1E097D51D61}"/>
                </a:ext>
              </a:extLst>
            </p:cNvPr>
            <p:cNvGrpSpPr/>
            <p:nvPr/>
          </p:nvGrpSpPr>
          <p:grpSpPr>
            <a:xfrm>
              <a:off x="743309" y="2945355"/>
              <a:ext cx="5949291" cy="3501488"/>
              <a:chOff x="770089" y="2703075"/>
              <a:chExt cx="6138296" cy="4101105"/>
            </a:xfrm>
          </p:grpSpPr>
          <p:sp>
            <p:nvSpPr>
              <p:cNvPr id="83" name="TextBox 34">
                <a:extLst>
                  <a:ext uri="{FF2B5EF4-FFF2-40B4-BE49-F238E27FC236}">
                    <a16:creationId xmlns:a16="http://schemas.microsoft.com/office/drawing/2014/main" id="{5D6DFCC8-A4E0-B5D2-4C46-8141299EB1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03075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self-awareness of identity and the idea of self-concept to build resilience.</a:t>
                </a:r>
              </a:p>
            </p:txBody>
          </p:sp>
          <p:sp>
            <p:nvSpPr>
              <p:cNvPr id="84" name="TextBox 41">
                <a:extLst>
                  <a:ext uri="{FF2B5EF4-FFF2-40B4-BE49-F238E27FC236}">
                    <a16:creationId xmlns:a16="http://schemas.microsoft.com/office/drawing/2014/main" id="{CCEFE06D-0CA6-2354-B00F-CFE1BE0218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617228"/>
                <a:ext cx="5463801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how identities can be influenced by people and places, and how we can create positive self-identities.</a:t>
                </a:r>
              </a:p>
            </p:txBody>
          </p:sp>
          <p:pic>
            <p:nvPicPr>
              <p:cNvPr id="85" name="Graphic 57">
                <a:extLst>
                  <a:ext uri="{FF2B5EF4-FFF2-40B4-BE49-F238E27FC236}">
                    <a16:creationId xmlns:a16="http://schemas.microsoft.com/office/drawing/2014/main" id="{52EE84FD-25A6-3B73-7946-09F15E35A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5" y="2782679"/>
                <a:ext cx="515458" cy="578409"/>
              </a:xfrm>
              <a:prstGeom prst="rect">
                <a:avLst/>
              </a:prstGeom>
            </p:spPr>
          </p:pic>
          <p:sp>
            <p:nvSpPr>
              <p:cNvPr id="86" name="TextBox 58">
                <a:extLst>
                  <a:ext uri="{FF2B5EF4-FFF2-40B4-BE49-F238E27FC236}">
                    <a16:creationId xmlns:a16="http://schemas.microsoft.com/office/drawing/2014/main" id="{CBD32CBD-0CAB-D505-E485-CA5FB266DA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3096" y="2730273"/>
                <a:ext cx="4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87" name="Graphic 59">
                <a:extLst>
                  <a:ext uri="{FF2B5EF4-FFF2-40B4-BE49-F238E27FC236}">
                    <a16:creationId xmlns:a16="http://schemas.microsoft.com/office/drawing/2014/main" id="{1D500B04-DD39-6F4D-4F40-4B9F60F5D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0089" y="3815247"/>
                <a:ext cx="515458" cy="578409"/>
              </a:xfrm>
              <a:prstGeom prst="rect">
                <a:avLst/>
              </a:prstGeom>
            </p:spPr>
          </p:pic>
          <p:sp>
            <p:nvSpPr>
              <p:cNvPr id="88" name="TextBox 60">
                <a:extLst>
                  <a:ext uri="{FF2B5EF4-FFF2-40B4-BE49-F238E27FC236}">
                    <a16:creationId xmlns:a16="http://schemas.microsoft.com/office/drawing/2014/main" id="{C9F31086-9193-754B-FC15-D49F1DAB7A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322" y="377117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89" name="TextBox 61">
                <a:extLst>
                  <a:ext uri="{FF2B5EF4-FFF2-40B4-BE49-F238E27FC236}">
                    <a16:creationId xmlns:a16="http://schemas.microsoft.com/office/drawing/2014/main" id="{C62A014A-FF81-6105-BDCE-AEBF98BD8A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850876"/>
                <a:ext cx="540083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the brain’s role in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controlling emotional responses.</a:t>
                </a:r>
              </a:p>
            </p:txBody>
          </p:sp>
          <p:pic>
            <p:nvPicPr>
              <p:cNvPr id="90" name="Graphic 62">
                <a:extLst>
                  <a:ext uri="{FF2B5EF4-FFF2-40B4-BE49-F238E27FC236}">
                    <a16:creationId xmlns:a16="http://schemas.microsoft.com/office/drawing/2014/main" id="{03A229FD-80C9-3713-1D8E-4059898F1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6" y="4921956"/>
                <a:ext cx="515458" cy="578409"/>
              </a:xfrm>
              <a:prstGeom prst="rect">
                <a:avLst/>
              </a:prstGeom>
            </p:spPr>
          </p:pic>
          <p:sp>
            <p:nvSpPr>
              <p:cNvPr id="91" name="TextBox 63">
                <a:extLst>
                  <a:ext uri="{FF2B5EF4-FFF2-40B4-BE49-F238E27FC236}">
                    <a16:creationId xmlns:a16="http://schemas.microsoft.com/office/drawing/2014/main" id="{E4B0F357-EFDE-3846-8EE3-66F2561896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874870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92" name="TextBox 64">
                <a:extLst>
                  <a:ext uri="{FF2B5EF4-FFF2-40B4-BE49-F238E27FC236}">
                    <a16:creationId xmlns:a16="http://schemas.microsoft.com/office/drawing/2014/main" id="{64302972-D792-41BB-F34D-C3C807EB9E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6" y="5722733"/>
                <a:ext cx="5209992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Analyse the influence that choices have on developing personal qualities and identify areas for growth.</a:t>
                </a:r>
              </a:p>
            </p:txBody>
          </p:sp>
          <p:pic>
            <p:nvPicPr>
              <p:cNvPr id="93" name="Graphic 65">
                <a:extLst>
                  <a:ext uri="{FF2B5EF4-FFF2-40B4-BE49-F238E27FC236}">
                    <a16:creationId xmlns:a16="http://schemas.microsoft.com/office/drawing/2014/main" id="{38191475-A3A9-8880-9EC2-8B10C63EF5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86275" y="595624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94" name="TextBox 66">
                <a:extLst>
                  <a:ext uri="{FF2B5EF4-FFF2-40B4-BE49-F238E27FC236}">
                    <a16:creationId xmlns:a16="http://schemas.microsoft.com/office/drawing/2014/main" id="{ACD52D4E-33AF-25DA-B5A5-8E56227643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911118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endPara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endParaRPr>
              </a:p>
            </p:txBody>
          </p: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195A9605-C016-E5ED-D366-8CB4AAAD45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resilience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2F6799F-8330-4E1D-A51C-ACD910BCC9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30524" y="1297038"/>
            <a:ext cx="2897135" cy="42884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780197-8935-98D9-A8AE-F6DD35E70F82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EAF2EC3-037A-AFAF-AD42-5FFF1D0D75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23698BC-2EF3-C9DB-E361-CB08BD2C37E9}"/>
              </a:ext>
            </a:extLst>
          </p:cNvPr>
          <p:cNvSpPr txBox="1"/>
          <p:nvPr/>
        </p:nvSpPr>
        <p:spPr>
          <a:xfrm>
            <a:off x="1280822" y="6320361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43D7C58-B7D2-587B-B2E5-BC91D1B5848C}"/>
              </a:ext>
            </a:extLst>
          </p:cNvPr>
          <p:cNvSpPr txBox="1"/>
          <p:nvPr/>
        </p:nvSpPr>
        <p:spPr>
          <a:xfrm>
            <a:off x="1047176" y="110457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5" name="BallThrow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E025C595-2970-1418-757C-7A0216CF91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0296" y="659139"/>
            <a:ext cx="10005564" cy="562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4" y="1609178"/>
            <a:ext cx="687507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Work in small groups and discuss if there might have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been a better outcome if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Stalk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had used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their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‘Wise mind’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 acted with ‘resilience’.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How did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Stalk’s actions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and their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‘Feels’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match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this story?</a:t>
            </a:r>
          </a:p>
          <a:p>
            <a:endParaRPr lang="en-GB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Stalk did not stop to think about their emotions, </a:t>
            </a:r>
            <a:b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 how they were treating others. 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Did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Stalk’s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emotions cause them to act badly?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How might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Stalk</a:t>
            </a:r>
            <a:r>
              <a:rPr lang="en-GB" b="1" dirty="0">
                <a:solidFill>
                  <a:srgbClr val="FFC000"/>
                </a:solidFill>
                <a:latin typeface="Poppins"/>
                <a:cs typeface="Poppins"/>
              </a:rPr>
              <a:t>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have felt about themselves if they had acted politely, taking turns with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Elk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to practise?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E.g. Proud, brave, confident, resilient, happy, satisfied?</a:t>
            </a:r>
            <a:endParaRPr lang="en-GB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EB1459-D5F8-DC86-50AA-EF4337C0CCD1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Class Discussion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D853F6-79A6-66F5-3E10-5AFF04BB3C9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6F58ED34-5533-C21A-7664-86FB9F7F01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08C59E6-899B-7631-AF59-93E3A5D4FF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57522" y="5291171"/>
            <a:ext cx="2845329" cy="47881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6CA191-2B8A-28CF-9D35-90513BDD15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5771" y="2326242"/>
            <a:ext cx="4004480" cy="326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6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ED8B3-4989-74A7-C5E5-7F33DD54C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422D0CA-2455-4F66-197F-34881AABCF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325FB36-EFE0-36AC-A592-7160DF276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C1615-F5DE-6A77-B68C-68544C60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E3647-B5B3-7E56-4F98-194D01F69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E7F7D-B913-F393-180C-5776803F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FDE8531-6BED-12BA-AD51-2BDA7CB3CC2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5547FB0E-6A14-480C-E240-B886D4C8E939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4B888B9F-EF1A-89CD-B87B-AC465E780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AD6672-11F5-F423-601A-73B9B33F89EA}"/>
              </a:ext>
            </a:extLst>
          </p:cNvPr>
          <p:cNvSpPr txBox="1"/>
          <p:nvPr/>
        </p:nvSpPr>
        <p:spPr>
          <a:xfrm>
            <a:off x="603056" y="1529644"/>
            <a:ext cx="7015119" cy="507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">
              <a:lnSpc>
                <a:spcPct val="115000"/>
              </a:lnSpc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Brain Basics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videos, developed by ‘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Kid’s Helpline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’, explain how the brain 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controls our emotional responses </a:t>
            </a:r>
          </a:p>
          <a:p>
            <a:pPr marL="68580">
              <a:lnSpc>
                <a:spcPct val="115000"/>
              </a:lnSpc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to stressful situations.</a:t>
            </a:r>
          </a:p>
          <a:p>
            <a:pPr marL="68580">
              <a:lnSpc>
                <a:spcPct val="115000"/>
              </a:lnSpc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8580">
              <a:lnSpc>
                <a:spcPct val="115000"/>
              </a:lnSpc>
            </a:pP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Learn some great tips for controlling emotions!</a:t>
            </a:r>
          </a:p>
          <a:p>
            <a:pPr marL="68580">
              <a:lnSpc>
                <a:spcPct val="115000"/>
              </a:lnSpc>
            </a:pPr>
            <a:endParaRPr lang="en-AU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8580">
              <a:lnSpc>
                <a:spcPct val="115000"/>
              </a:lnSpc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Brain Basics: Anxiety for Kids: with Lee Constable</a:t>
            </a:r>
            <a:endParaRPr lang="en-AU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8580">
              <a:lnSpc>
                <a:spcPct val="115000"/>
              </a:lnSpc>
            </a:pPr>
            <a:r>
              <a:rPr lang="en-US" b="1" u="sng" dirty="0">
                <a:solidFill>
                  <a:srgbClr val="8EBEDC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https://www.youtube.com/watch?v=eD1wliuHxHI</a:t>
            </a:r>
            <a:endParaRPr lang="en-AU" b="1" dirty="0">
              <a:solidFill>
                <a:srgbClr val="8EBEDC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8580">
              <a:lnSpc>
                <a:spcPct val="115000"/>
              </a:lnSpc>
            </a:pPr>
            <a:r>
              <a:rPr lang="en-US" dirty="0"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</a:t>
            </a:r>
            <a:endParaRPr lang="en-AU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97790">
              <a:lnSpc>
                <a:spcPct val="115000"/>
              </a:lnSpc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Brain Basics: Anxiety for Kids (Part 3) : The fight, flight and freeze responses</a:t>
            </a:r>
            <a:r>
              <a:rPr lang="en-US" dirty="0"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.</a:t>
            </a:r>
            <a:endParaRPr lang="en-AU" dirty="0"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r>
              <a:rPr lang="en-US" b="1" dirty="0">
                <a:solidFill>
                  <a:srgbClr val="8EBEDC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</a:t>
            </a:r>
            <a:r>
              <a:rPr lang="en-US" b="1" u="sng" dirty="0">
                <a:solidFill>
                  <a:srgbClr val="8EBEDC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https://www.youtube.com/watch?v=8do0Jiscgsk</a:t>
            </a:r>
            <a:endParaRPr lang="en-US" b="1" u="sng" dirty="0">
              <a:solidFill>
                <a:srgbClr val="8EBEDC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u="sng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8580">
              <a:lnSpc>
                <a:spcPct val="115000"/>
              </a:lnSpc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Brain Basics: Anxiety for Kids (Part 4) : Coping Strategies</a:t>
            </a:r>
            <a:endParaRPr lang="en-AU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8580">
              <a:lnSpc>
                <a:spcPct val="115000"/>
              </a:lnSpc>
            </a:pPr>
            <a:r>
              <a:rPr lang="en-US" b="1" u="sng" dirty="0">
                <a:solidFill>
                  <a:srgbClr val="8EBEDC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https://www.youtube.com/watch?v=PsK3HejhOwc</a:t>
            </a:r>
            <a:endParaRPr lang="en-AU" b="1" dirty="0">
              <a:solidFill>
                <a:srgbClr val="8EBEDC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446D01-97DF-1C7D-6574-DE794683A1D0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</a:t>
            </a:r>
            <a:r>
              <a:rPr lang="en-AU" sz="2800" b="1" dirty="0" err="1">
                <a:solidFill>
                  <a:srgbClr val="FFCC66"/>
                </a:solidFill>
                <a:latin typeface="Zona Pro" panose="02010503040002020004" pitchFamily="50" charset="0"/>
              </a:rPr>
              <a:t>Youtube</a:t>
            </a:r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 Videos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5147A2E-4B22-A14E-86CD-5FB582D7AE7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60EC211C-C82B-2E15-FA3D-537E773B0F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53B731D-BB0D-E107-4AD7-D868F2BEBD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400607">
            <a:off x="7775540" y="2215612"/>
            <a:ext cx="4237789" cy="25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51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5FE89-283C-F3D1-E5F5-26ECE2484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3E4AE5A9-9684-B891-55DD-B109628CF5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11A48C9-CC6D-C3B2-D4E1-A606C084A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D9A34-CBBC-6F66-5A48-E3C98A651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2B630-4D48-42AB-5435-AA74E7851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96B40-4D75-EAD1-B106-4B69329BE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1AC9B8E-917E-4178-21D0-BDA3657317F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6870804B-61F0-FF81-A14B-A29DF2105A9F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86D9C68-9D1E-D3B5-3EEF-F6A7A7313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871A74D-B834-A473-B2C1-E9D469D36109}"/>
              </a:ext>
            </a:extLst>
          </p:cNvPr>
          <p:cNvSpPr txBox="1"/>
          <p:nvPr/>
        </p:nvSpPr>
        <p:spPr>
          <a:xfrm>
            <a:off x="628814" y="1609178"/>
            <a:ext cx="6441783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Your teacher will hand out a new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Peep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 Self-Concept task sheet.</a:t>
            </a: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Add designs to the blank ‘Peep’ to show things about your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outer self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that physically describe you.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Use the blank spaces on the sheet to describe the things that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other people can’t see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about you.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E.g.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Can you describe things about your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personality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Can you describe things about your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thoughts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Can you describe things about your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likes or fears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5F2320-78B3-0C92-97A0-B46869475B33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Printout Activity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8069A2B-D9F4-1DF7-6325-581FBDCD8E2C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433F38A-9C00-C95D-EC79-37B1803BD9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DCEF205-B689-E89E-CE41-301BAFF8F9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85343">
            <a:off x="7896696" y="1971463"/>
            <a:ext cx="4034027" cy="288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31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FBBB9-1E5A-21BE-5356-908294BCA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9158FFCF-45F1-9007-E4C1-A7A9D44489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792A5A4-BAD5-ECD5-5174-CB369792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2DF63-7F3A-21B3-C7AD-8B194AA2A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59859-CE9B-15A1-4E6D-F91811EC8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37EAE-253A-922F-C718-CFEEAC0C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A004D58B-66A4-1449-C83E-00A396FEC5E9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931728CA-ECB2-E918-55CD-DAFCA81E010C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946155E-5F86-4242-D0A2-18DB63EF1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6741F95-ECC4-8661-0B76-8695457273AD}"/>
              </a:ext>
            </a:extLst>
          </p:cNvPr>
          <p:cNvSpPr txBox="1"/>
          <p:nvPr/>
        </p:nvSpPr>
        <p:spPr>
          <a:xfrm>
            <a:off x="577298" y="1609178"/>
            <a:ext cx="644178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Think about all the things that you have written that</a:t>
            </a:r>
            <a:endParaRPr lang="en-US" dirty="0">
              <a:solidFill>
                <a:schemeClr val="bg1"/>
              </a:solidFill>
              <a:latin typeface="Poppins"/>
              <a:cs typeface="Poppins"/>
            </a:endParaRPr>
          </a:p>
          <a:p>
            <a:pPr marL="69850" marR="66675">
              <a:spcBef>
                <a:spcPts val="5"/>
              </a:spcBef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make you a very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special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 and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unique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 person!</a:t>
            </a:r>
            <a:endParaRPr lang="en-US" dirty="0">
              <a:solidFill>
                <a:schemeClr val="bg1"/>
              </a:solidFill>
              <a:latin typeface="Poppins"/>
              <a:cs typeface="Poppins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On the back of your </a:t>
            </a: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‘Self-Concept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’ drawing, write a note to yourself about a challenge that you want to overcome.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Think about how your ‘qualities’ (things that make you unique and special) can help you to achieve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that goal.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When we manage our emotions, we can achieve our goals, keep ourselves safe, and keep others around us safe too.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D18390-23E1-0B5D-4403-434F4322BBF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Continued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15E6BB1-987D-CBF7-EBE0-A19AF9B025B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2EE3777-2567-D6C3-74E4-CE5126752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8F235E2-B73D-A9D9-EB28-D45B1E9C1C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57522" y="5291171"/>
            <a:ext cx="2845329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927EB21-0DAD-3A04-98A2-004E684129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43925" y="1609178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47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4A834-9C3B-8D4E-8C46-FDA0B4314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D9E2EB3B-9368-20F0-3CD4-B97FB9182C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AF6AE63-57B1-2BAC-44F8-DC4B6E6EA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75482-049E-E98F-2D4D-CBF9A497B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E8FE1-20BA-682C-11D3-CE3F7DF1D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62106-16D6-1833-6D87-DCC967FF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28488D1-42E8-717B-A015-250549A7ED3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2A1AF4C-0FC6-BAD2-C46F-1039B98D9FC3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3660DD7-9508-B94B-366A-90E0DCE67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523BE8E-9947-2D82-9C41-325FF92BBCDC}"/>
              </a:ext>
            </a:extLst>
          </p:cNvPr>
          <p:cNvSpPr txBox="1"/>
          <p:nvPr/>
        </p:nvSpPr>
        <p:spPr>
          <a:xfrm>
            <a:off x="577298" y="1609178"/>
            <a:ext cx="6441783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a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class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discuss some things that may be holding you back from achieving your personal goal/s.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of some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strategies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that may help you to overcome the things that may be holding you back at this time.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List some ways to be resilient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every day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.</a:t>
            </a:r>
          </a:p>
          <a:p>
            <a:pPr marL="69850" marR="66675">
              <a:spcBef>
                <a:spcPts val="5"/>
              </a:spcBef>
            </a:pPr>
            <a:endParaRPr lang="en-US" dirty="0">
              <a:solidFill>
                <a:schemeClr val="bg1"/>
              </a:solidFill>
              <a:latin typeface="Poppins"/>
              <a:ea typeface="Calibri Light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BE1CC-F61A-AE41-1FE1-B9D128B4BDB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6: Optional Class Activity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8C2183D-5799-AC7E-744D-FA686808301A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46B9DDD-FD4A-FE8E-9789-D79812D91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A065D1D-098F-72D6-A22F-25C0B35E5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83218" y="5291171"/>
            <a:ext cx="3507264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90F36ED-2D48-28F4-0DF4-97CA4A5005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52823" y="2402817"/>
            <a:ext cx="401002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03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C0AEDE3-A44E-477F-8DA6-E0E0FA701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93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5.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955FB89-27E5-C75F-048B-0290C260D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5913" y="882330"/>
            <a:ext cx="3409607" cy="492775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EF3B86-FADC-A0EF-C252-E7CA05F799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9FF25868-5FA8-4EEF-A736-F8733C80E101}"/>
</file>

<file path=customXml/itemProps2.xml><?xml version="1.0" encoding="utf-8"?>
<ds:datastoreItem xmlns:ds="http://schemas.openxmlformats.org/officeDocument/2006/customXml" ds:itemID="{782115A7-0737-486C-BDEC-EA6FF8AA5BDB}"/>
</file>

<file path=customXml/itemProps3.xml><?xml version="1.0" encoding="utf-8"?>
<ds:datastoreItem xmlns:ds="http://schemas.openxmlformats.org/officeDocument/2006/customXml" ds:itemID="{C6DFFE80-A070-4036-91A0-8E19D5CF758B}"/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748</Words>
  <Application>Microsoft Office PowerPoint</Application>
  <PresentationFormat>Widescreen</PresentationFormat>
  <Paragraphs>135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473</cp:revision>
  <dcterms:created xsi:type="dcterms:W3CDTF">2021-11-15T00:55:30Z</dcterms:created>
  <dcterms:modified xsi:type="dcterms:W3CDTF">2025-12-10T03:57:25Z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