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95" r:id="rId6"/>
    <p:sldId id="382" r:id="rId7"/>
    <p:sldId id="393" r:id="rId8"/>
    <p:sldId id="394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DFC9EF"/>
    <a:srgbClr val="592C82"/>
    <a:srgbClr val="E0B3B8"/>
    <a:srgbClr val="9E7AB2"/>
    <a:srgbClr val="7030A0"/>
    <a:srgbClr val="C5D8F4"/>
    <a:srgbClr val="A589C1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F63F6-817A-0869-C44B-6E134DE8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358521-662F-C394-1FBD-321C584C5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984F3-CDEA-59AB-5EE1-DB14E0C66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1DEC3-B684-119B-0BC2-34F57AB91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15899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82975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1DCCC-D63C-8073-2AB4-57ECF85E1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89204-0E39-A178-0F5C-0F7C1D0B3A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B367C-7D64-1FF4-30B6-8B173F37C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65C87-FA44-C98F-523F-7EFAE8E27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87485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781E-E2EA-CA7B-3E0D-02B7B6BB1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928BD0-76D2-AC11-618A-E8EBAACC4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15A245-7F9C-273A-2FAE-C5C2C7B02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0A88B-27FA-04FD-AAFF-512D81F07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55142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3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.png"/><Relationship Id="rId10" Type="http://schemas.openxmlformats.org/officeDocument/2006/relationships/image" Target="../media/image21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5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.png"/><Relationship Id="rId10" Type="http://schemas.openxmlformats.org/officeDocument/2006/relationships/image" Target="../media/image21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7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.png"/><Relationship Id="rId10" Type="http://schemas.openxmlformats.org/officeDocument/2006/relationships/image" Target="../media/image21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9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.png"/><Relationship Id="rId10" Type="http://schemas.openxmlformats.org/officeDocument/2006/relationships/image" Target="../media/image21.png"/><Relationship Id="rId4" Type="http://schemas.openxmlformats.org/officeDocument/2006/relationships/image" Target="../media/image2.emf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4B03477-29C1-05DF-0BBC-7A413D804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318517"/>
              </p:ext>
            </p:extLst>
          </p:nvPr>
        </p:nvGraphicFramePr>
        <p:xfrm>
          <a:off x="-1" y="-77235"/>
          <a:ext cx="12250271" cy="6817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5"/>
                        <a:ext cx="12250271" cy="6817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5520BABC-FAD2-C614-2C89-9DEDE5B97DC7}"/>
              </a:ext>
            </a:extLst>
          </p:cNvPr>
          <p:cNvGrpSpPr/>
          <p:nvPr/>
        </p:nvGrpSpPr>
        <p:grpSpPr>
          <a:xfrm>
            <a:off x="-17930" y="249901"/>
            <a:ext cx="12268200" cy="6635751"/>
            <a:chOff x="-17930" y="249901"/>
            <a:chExt cx="12268200" cy="663575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FC9B384-436E-0CD1-5723-08C934C23D71}"/>
                </a:ext>
              </a:extLst>
            </p:cNvPr>
            <p:cNvSpPr/>
            <p:nvPr/>
          </p:nvSpPr>
          <p:spPr>
            <a:xfrm>
              <a:off x="-17930" y="6070831"/>
              <a:ext cx="1226820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EF03EFD-70EC-7814-7FFF-FA17D35E5373}"/>
                </a:ext>
              </a:extLst>
            </p:cNvPr>
            <p:cNvGrpSpPr/>
            <p:nvPr/>
          </p:nvGrpSpPr>
          <p:grpSpPr>
            <a:xfrm>
              <a:off x="238334" y="249901"/>
              <a:ext cx="8315661" cy="6559543"/>
              <a:chOff x="238334" y="249901"/>
              <a:chExt cx="8315661" cy="6559543"/>
            </a:xfrm>
          </p:grpSpPr>
          <p:pic>
            <p:nvPicPr>
              <p:cNvPr id="4" name="Graphic 3">
                <a:extLst>
                  <a:ext uri="{FF2B5EF4-FFF2-40B4-BE49-F238E27FC236}">
                    <a16:creationId xmlns:a16="http://schemas.microsoft.com/office/drawing/2014/main" id="{94FD5F66-D92E-E7E2-0854-DBA8B872F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332188" y="249901"/>
                <a:ext cx="5221807" cy="4388203"/>
              </a:xfrm>
              <a:prstGeom prst="rect">
                <a:avLst/>
              </a:prstGeom>
            </p:spPr>
          </p:pic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0BD3C8A8-41E0-2F2A-EF6E-1C2193DEFE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398461" y="4907979"/>
                <a:ext cx="3315555" cy="593831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FC89FAC-E917-E86F-367F-0EEB83EA3BCB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16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7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ACB63C7-8CFD-0D9B-E3C9-230D0AA78C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462818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4B03477-29C1-05DF-0BBC-7A413D804E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1E6066E-257A-D6FD-E650-9C2EC8330CDF}"/>
              </a:ext>
            </a:extLst>
          </p:cNvPr>
          <p:cNvGrpSpPr/>
          <p:nvPr/>
        </p:nvGrpSpPr>
        <p:grpSpPr>
          <a:xfrm>
            <a:off x="7505051" y="1420239"/>
            <a:ext cx="3749294" cy="4458155"/>
            <a:chOff x="7334763" y="1014294"/>
            <a:chExt cx="4172501" cy="4961376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34763" y="5496858"/>
              <a:ext cx="4172501" cy="478812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4991BCCC-3EDD-8AC9-9286-092D1D8E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78568" y="1014294"/>
              <a:ext cx="3489861" cy="4839034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254898B-CD54-4D81-F983-2F8CC3FB5F63}"/>
              </a:ext>
            </a:extLst>
          </p:cNvPr>
          <p:cNvGrpSpPr/>
          <p:nvPr/>
        </p:nvGrpSpPr>
        <p:grpSpPr>
          <a:xfrm>
            <a:off x="-90491" y="-150036"/>
            <a:ext cx="7773333" cy="7158073"/>
            <a:chOff x="-63797" y="-149364"/>
            <a:chExt cx="7773333" cy="7158073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B351D81-7B28-7076-3301-22613E568933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F195D5C-F4EE-743C-5717-384A3FCA569F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95" name="Graphic 24">
                  <a:extLst>
                    <a:ext uri="{FF2B5EF4-FFF2-40B4-BE49-F238E27FC236}">
                      <a16:creationId xmlns:a16="http://schemas.microsoft.com/office/drawing/2014/main" id="{E0C4FE19-9411-B83A-DF52-81F43BFC8F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87B73C5D-8F3A-15E7-5A65-42FB3018090B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97" name="Rectangle 25">
                    <a:extLst>
                      <a:ext uri="{FF2B5EF4-FFF2-40B4-BE49-F238E27FC236}">
                        <a16:creationId xmlns:a16="http://schemas.microsoft.com/office/drawing/2014/main" id="{4BDE7859-4ED1-4CF3-36EF-97E0C283012E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98" name="Graphic 28">
                    <a:extLst>
                      <a:ext uri="{FF2B5EF4-FFF2-40B4-BE49-F238E27FC236}">
                        <a16:creationId xmlns:a16="http://schemas.microsoft.com/office/drawing/2014/main" id="{94841541-9CA2-0FA1-3C5B-0EC0877A75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11C2F6C1-63F8-4649-7F72-77F3A90EF0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100" name="TextBox 30">
                      <a:extLst>
                        <a:ext uri="{FF2B5EF4-FFF2-40B4-BE49-F238E27FC236}">
                          <a16:creationId xmlns:a16="http://schemas.microsoft.com/office/drawing/2014/main" id="{7D7D423D-147F-426B-CA56-8548CB56B063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101" name="Straight Connector 100">
                      <a:extLst>
                        <a:ext uri="{FF2B5EF4-FFF2-40B4-BE49-F238E27FC236}">
                          <a16:creationId xmlns:a16="http://schemas.microsoft.com/office/drawing/2014/main" id="{C73CCC87-218F-E4DF-764E-A073C6BBDD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93" name="TextBox 18">
                <a:extLst>
                  <a:ext uri="{FF2B5EF4-FFF2-40B4-BE49-F238E27FC236}">
                    <a16:creationId xmlns:a16="http://schemas.microsoft.com/office/drawing/2014/main" id="{455CC02C-90AB-027D-4EF0-843E63EE0F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7</a:t>
                </a:r>
              </a:p>
            </p:txBody>
          </p:sp>
          <p:sp>
            <p:nvSpPr>
              <p:cNvPr id="94" name="TextBox 22">
                <a:extLst>
                  <a:ext uri="{FF2B5EF4-FFF2-40B4-BE49-F238E27FC236}">
                    <a16:creationId xmlns:a16="http://schemas.microsoft.com/office/drawing/2014/main" id="{2377F7A3-C268-B1A0-B645-568D789686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Self-Concept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3705D57-2E48-D2C6-E3E3-24565C52DF50}"/>
                </a:ext>
              </a:extLst>
            </p:cNvPr>
            <p:cNvGrpSpPr/>
            <p:nvPr/>
          </p:nvGrpSpPr>
          <p:grpSpPr>
            <a:xfrm>
              <a:off x="743310" y="2982864"/>
              <a:ext cx="6423692" cy="3446110"/>
              <a:chOff x="770089" y="2747008"/>
              <a:chExt cx="6627768" cy="4036249"/>
            </a:xfrm>
          </p:grpSpPr>
          <p:sp>
            <p:nvSpPr>
              <p:cNvPr id="80" name="TextBox 34">
                <a:extLst>
                  <a:ext uri="{FF2B5EF4-FFF2-40B4-BE49-F238E27FC236}">
                    <a16:creationId xmlns:a16="http://schemas.microsoft.com/office/drawing/2014/main" id="{E60AB6CE-EFDA-23B2-E803-F07357946E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7" y="2751267"/>
                <a:ext cx="5516840" cy="720965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7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Understand the importance of seeking help when experiencing strong emotions.</a:t>
                </a:r>
              </a:p>
            </p:txBody>
          </p:sp>
          <p:sp>
            <p:nvSpPr>
              <p:cNvPr id="81" name="TextBox 41">
                <a:extLst>
                  <a:ext uri="{FF2B5EF4-FFF2-40B4-BE49-F238E27FC236}">
                    <a16:creationId xmlns:a16="http://schemas.microsoft.com/office/drawing/2014/main" id="{C9BF3158-0149-FDA5-F9E1-10A9282520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31537"/>
                <a:ext cx="5990746" cy="720965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7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how respect and empathy can be expressed to positively influence relationships.</a:t>
                </a:r>
              </a:p>
            </p:txBody>
          </p:sp>
          <p:pic>
            <p:nvPicPr>
              <p:cNvPr id="82" name="Graphic 57">
                <a:extLst>
                  <a:ext uri="{FF2B5EF4-FFF2-40B4-BE49-F238E27FC236}">
                    <a16:creationId xmlns:a16="http://schemas.microsoft.com/office/drawing/2014/main" id="{E8512EA4-83F3-AEC0-59F2-0B4126637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3" name="TextBox 58">
                <a:extLst>
                  <a:ext uri="{FF2B5EF4-FFF2-40B4-BE49-F238E27FC236}">
                    <a16:creationId xmlns:a16="http://schemas.microsoft.com/office/drawing/2014/main" id="{34CA4D2A-4455-F1FE-E160-593BF6ECD0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84" name="Graphic 59">
                <a:extLst>
                  <a:ext uri="{FF2B5EF4-FFF2-40B4-BE49-F238E27FC236}">
                    <a16:creationId xmlns:a16="http://schemas.microsoft.com/office/drawing/2014/main" id="{0B69A26D-73D6-7520-7E29-5ED2C206E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0089" y="3709256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5" name="TextBox 60">
                <a:extLst>
                  <a:ext uri="{FF2B5EF4-FFF2-40B4-BE49-F238E27FC236}">
                    <a16:creationId xmlns:a16="http://schemas.microsoft.com/office/drawing/2014/main" id="{59FDB589-EE36-5182-F134-32119E52AA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6387" y="3660238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86" name="TextBox 61">
                <a:extLst>
                  <a:ext uri="{FF2B5EF4-FFF2-40B4-BE49-F238E27FC236}">
                    <a16:creationId xmlns:a16="http://schemas.microsoft.com/office/drawing/2014/main" id="{77EE91C7-13C2-BAE7-D3CA-E72F251DB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88597"/>
                <a:ext cx="5400833" cy="1027375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7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Apply strategies to manage emotions and analyse how emotional responses influence interactions. </a:t>
                </a:r>
              </a:p>
            </p:txBody>
          </p:sp>
          <p:pic>
            <p:nvPicPr>
              <p:cNvPr id="87" name="Graphic 62">
                <a:extLst>
                  <a:ext uri="{FF2B5EF4-FFF2-40B4-BE49-F238E27FC236}">
                    <a16:creationId xmlns:a16="http://schemas.microsoft.com/office/drawing/2014/main" id="{EE641946-2A6C-B0AF-4687-DD7F80A5A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79016" y="4751375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8" name="TextBox 63">
                <a:extLst>
                  <a:ext uri="{FF2B5EF4-FFF2-40B4-BE49-F238E27FC236}">
                    <a16:creationId xmlns:a16="http://schemas.microsoft.com/office/drawing/2014/main" id="{46796712-54C0-70F6-7E52-3D6F010CA2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69772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89" name="TextBox 64">
                <a:extLst>
                  <a:ext uri="{FF2B5EF4-FFF2-40B4-BE49-F238E27FC236}">
                    <a16:creationId xmlns:a16="http://schemas.microsoft.com/office/drawing/2014/main" id="{1FF05D51-1C26-6A61-97F9-FD10150AE3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6" y="5755882"/>
                <a:ext cx="5059338" cy="1027375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700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Analyse the influence that choices have on developing personal qualities and identify areas for growth.</a:t>
                </a:r>
              </a:p>
            </p:txBody>
          </p:sp>
          <p:pic>
            <p:nvPicPr>
              <p:cNvPr id="90" name="Graphic 65">
                <a:extLst>
                  <a:ext uri="{FF2B5EF4-FFF2-40B4-BE49-F238E27FC236}">
                    <a16:creationId xmlns:a16="http://schemas.microsoft.com/office/drawing/2014/main" id="{D9E2BF8E-E50D-8BEE-D223-DC22B66C87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86275" y="5953885"/>
                <a:ext cx="515457" cy="578409"/>
              </a:xfrm>
              <a:prstGeom prst="rect">
                <a:avLst/>
              </a:prstGeom>
            </p:spPr>
          </p:pic>
          <p:sp>
            <p:nvSpPr>
              <p:cNvPr id="91" name="TextBox 66">
                <a:extLst>
                  <a:ext uri="{FF2B5EF4-FFF2-40B4-BE49-F238E27FC236}">
                    <a16:creationId xmlns:a16="http://schemas.microsoft.com/office/drawing/2014/main" id="{9A93FE3B-57A3-3144-FC7E-681E6C5B1C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898163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endPara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endParaRP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FFF97DBD-61C2-86D4-EFB4-975E058B74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F437CC5-7D2F-F828-F154-0D6283E82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self-concept.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help us complete these activities,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C0642B4-AEE6-139D-4307-C3D0AC6B41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8710" y="1471590"/>
            <a:ext cx="2845329" cy="42103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647BF99-0C6B-AB18-FEF0-7DCC347044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an animation</a:t>
            </a:r>
          </a:p>
        </p:txBody>
      </p:sp>
      <p:pic>
        <p:nvPicPr>
          <p:cNvPr id="3" name="UnderACloud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74E231F2-712F-B1BF-524C-35798E66F7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0098" y="616991"/>
            <a:ext cx="9878749" cy="555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06EB0-1E9C-0F14-5BE1-C49A4641F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B510E10-BEF2-4893-5B73-427D3F1C03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11BC02C-BF63-3D43-5CBC-711AE4D41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89E659E-CC87-6C4D-A948-57C6A2087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7DD47-5248-4EC2-0A47-B7882C5EB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FBC09-4077-4C7A-9A34-EFDF3A664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47AC-827F-AFC4-B1BC-3353C36B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2042E1AA-E0D5-08C0-C682-5ABFD620B168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8CDCB2E-B0FA-A9BB-8F13-0F9342461601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BD429078-8E41-E8F0-5064-5AC9C4F7C1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163FDB-EB2E-23C3-CC6D-2A6DCDD5AB4A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94702D-C8DE-7CBA-519B-3C75FE82F85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A267D3B-66E5-F6B6-59CB-1C0AC6C1126A}"/>
              </a:ext>
            </a:extLst>
          </p:cNvPr>
          <p:cNvSpPr txBox="1"/>
          <p:nvPr/>
        </p:nvSpPr>
        <p:spPr>
          <a:xfrm>
            <a:off x="628814" y="1596298"/>
            <a:ext cx="57460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Watch the animation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Under a Cloud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again.</a:t>
            </a:r>
          </a:p>
          <a:p>
            <a:pPr marL="457200" indent="-457200"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Focus on the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‘Peep’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-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Pan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, and the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Feels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that change.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Get into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groups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groups, talk about situations that made you feel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sad in the same way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, as though you were ‘under a cloud’. 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1ADA21C-9363-317F-0ED3-7D6A186256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8BF4BF8-CF20-CCBE-3F85-BA9263A5CD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96943" y="5218601"/>
            <a:ext cx="3365998" cy="4788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58301A8-CF29-09AB-A1B0-269110C3DC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40716" y="2339129"/>
            <a:ext cx="37338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81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11BC02C-BF63-3D43-5CBC-711AE4D41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61C89-B394-F92B-A272-79506FDC8AE2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Reflecting on Sad Experiences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11B15D-5649-4EDA-85F6-1F8E7D9012E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633850-864A-74A2-C1CE-33C16D9C04CB}"/>
              </a:ext>
            </a:extLst>
          </p:cNvPr>
          <p:cNvSpPr txBox="1"/>
          <p:nvPr/>
        </p:nvSpPr>
        <p:spPr>
          <a:xfrm>
            <a:off x="628813" y="1596298"/>
            <a:ext cx="6441785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Return to your workspace and write some notes about a time that you felt like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Pan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.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Did other people know that you felt this way?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Was there anyone to help you through the situation?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If so, how did the other person help you?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Sadness is a normal emotion. 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feels sadness sometimes. 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learn ways to help manage your sadness. 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friend or trusted adult can help you.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1DD6852-71C0-9812-7818-2436114DD9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4107BD-1F6D-C46D-9E4D-E05CA625F5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EA55496-B91E-730C-6F51-CD004E859B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38044" y="1959429"/>
            <a:ext cx="2127499" cy="370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8A573-D420-5B09-20E2-EC4FB2DB1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D59BEA5-E8C4-14C7-AA12-83769054BE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379D022-EB54-E588-31D5-1A9632FB38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42653FD-A92E-9961-B153-668CE459A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332D3-74A0-E03F-79C5-5BCDFE86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CE1BA-1861-AA6E-6834-1FF8AC78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A83D9-F190-1A26-117B-77E05A3A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309A8585-45F7-3E42-74EC-A4B4EEC49CE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D2C9165-F8D5-C310-6DBF-F9156ED629F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49B3731-7D72-9555-A137-22848DA1A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998C16-B66B-7E6E-F9D8-45D5BC92B5A4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Seeking Help for Sadness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243E60E-B5C5-2EDE-DE38-47B675700F7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6F2DFF-A1BC-1F62-AE9C-8025A13F889E}"/>
              </a:ext>
            </a:extLst>
          </p:cNvPr>
          <p:cNvSpPr txBox="1"/>
          <p:nvPr/>
        </p:nvSpPr>
        <p:spPr>
          <a:xfrm>
            <a:off x="628813" y="1596298"/>
            <a:ext cx="658431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Discuss some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strategies and phrases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for asking for help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make a list. You could try: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“I have a problem, and I don’t know what to do.”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“I need to talk to someone about what is going on.”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“Can I make a time to talk to you? - I need help.”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“I need to talk to you about something important.”</a:t>
            </a: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b="1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When you are feeling sad, it is important to</a:t>
            </a: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for help from a friend or a trusted adult.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On the classroom whiteboard, list the benefits of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seeking help and support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 a friend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another column, list the benefits of seeking help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support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from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parent or another trusted adult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3C73C11-85C8-C399-D1B1-D5D585DDB2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AD3A9FC-E078-3380-064E-469626FC33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90126" y="5247629"/>
            <a:ext cx="3112725" cy="4788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1C1201D-2A04-55F5-4A85-01C0DED95C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68745" y="1547039"/>
            <a:ext cx="4419685" cy="399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51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48D75-7982-761C-31A4-606C7C382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453D43A-D8D1-186D-72F4-2E0D009653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0D59BEA5-E8C4-14C7-AA12-83769054BE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350DAC8-7987-FD45-6EC5-E80568115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F296A-3626-CE72-25E5-A9E5232B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35445-5648-0525-AD85-C42B8E78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769E8-67FE-892B-5825-030EEE9F2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BF40325-7781-14F5-DCA9-D728A6847489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4A774E7-04A5-6FB4-9724-FBEB30156408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2BA5F6A-0115-ADAC-E0BB-FEDD4C32D2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3C8E0E-6E98-47B8-F41A-1B69ABAD2BC7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Continue Reflection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80DA0E-B23D-2AE7-5F37-71DEFE853B9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0F8735E-DFEE-FA6E-5A16-FFC203F39E3A}"/>
              </a:ext>
            </a:extLst>
          </p:cNvPr>
          <p:cNvSpPr txBox="1"/>
          <p:nvPr/>
        </p:nvSpPr>
        <p:spPr>
          <a:xfrm>
            <a:off x="628814" y="1596298"/>
            <a:ext cx="606031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conclude, return to your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workspace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a notebook, write about any other past experiences when you have felt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Write about the ways in which you could have asked for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help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sought support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FF6EE62-44CF-5E4D-5C2D-694FDC8288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DD7FD62-74DB-EB42-EC76-57CE6EBA63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CF5162E-A399-2602-D886-90BFDAFE3F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10271" y="1770743"/>
            <a:ext cx="2660062" cy="376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19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E8214D0-E9F9-4790-307B-1AF661D4F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7.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573775-0031-F252-9EE2-C470322D5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6494" y="5496858"/>
            <a:ext cx="4172501" cy="4788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B94F751-F826-5AB3-4E53-791566E393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48938" y="1014294"/>
            <a:ext cx="3489861" cy="483903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2B70C88-73BF-4DB3-7ADD-E52BFAAFB3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024DA5D7-5463-4C11-9850-A3908127BB3A}"/>
</file>

<file path=customXml/itemProps2.xml><?xml version="1.0" encoding="utf-8"?>
<ds:datastoreItem xmlns:ds="http://schemas.openxmlformats.org/officeDocument/2006/customXml" ds:itemID="{F19ACC1D-B9A0-4727-B138-5E59F4904B74}"/>
</file>

<file path=customXml/itemProps3.xml><?xml version="1.0" encoding="utf-8"?>
<ds:datastoreItem xmlns:ds="http://schemas.openxmlformats.org/officeDocument/2006/customXml" ds:itemID="{F1BF7CCB-8CC5-4797-8042-24AF3E41E108}"/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551</Words>
  <Application>Microsoft Office PowerPoint</Application>
  <PresentationFormat>Widescreen</PresentationFormat>
  <Paragraphs>101</Paragraphs>
  <Slides>9</Slides>
  <Notes>9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arial</vt:lpstr>
      <vt:lpstr>Calibri Light</vt:lpstr>
      <vt:lpstr>Zona Pro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514</cp:revision>
  <dcterms:created xsi:type="dcterms:W3CDTF">2021-11-15T00:55:30Z</dcterms:created>
  <dcterms:modified xsi:type="dcterms:W3CDTF">2025-12-10T03:58:38Z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