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0"/>
  </p:notesMasterIdLst>
  <p:sldIdLst>
    <p:sldId id="341" r:id="rId2"/>
    <p:sldId id="320" r:id="rId3"/>
    <p:sldId id="321" r:id="rId4"/>
    <p:sldId id="399" r:id="rId5"/>
    <p:sldId id="402" r:id="rId6"/>
    <p:sldId id="344" r:id="rId7"/>
    <p:sldId id="403" r:id="rId8"/>
    <p:sldId id="343" r:id="rId9"/>
  </p:sldIdLst>
  <p:sldSz cx="12192000" cy="6858000"/>
  <p:notesSz cx="6858000" cy="9144000"/>
  <p:embeddedFontLst>
    <p:embeddedFont>
      <p:font typeface="Poppins" panose="00000500000000000000" pitchFamily="2" charset="0"/>
      <p:regular r:id="rId11"/>
      <p:bold r:id="rId12"/>
      <p:italic r:id="rId13"/>
      <p:boldItalic r:id="rId14"/>
    </p:embeddedFont>
    <p:embeddedFont>
      <p:font typeface="Zona Pro" panose="02010503040002020004" pitchFamily="50" charset="0"/>
      <p:regular r:id="rId15"/>
      <p:bold r:id="rId16"/>
      <p:italic r:id="rId17"/>
      <p:boldItalic r:id="rId18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592C82"/>
    <a:srgbClr val="E0B3B8"/>
    <a:srgbClr val="8EBEDC"/>
    <a:srgbClr val="9E7AB2"/>
    <a:srgbClr val="7030A0"/>
    <a:srgbClr val="C5D8F4"/>
    <a:srgbClr val="A589C1"/>
    <a:srgbClr val="DFC9EF"/>
    <a:srgbClr val="A77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69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220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09039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.pn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2.emf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.png"/><Relationship Id="rId10" Type="http://schemas.openxmlformats.org/officeDocument/2006/relationships/image" Target="../media/image23.png"/><Relationship Id="rId4" Type="http://schemas.openxmlformats.org/officeDocument/2006/relationships/image" Target="../media/image2.emf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6.svg"/><Relationship Id="rId4" Type="http://schemas.openxmlformats.org/officeDocument/2006/relationships/image" Target="../media/image1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12" Type="http://schemas.openxmlformats.org/officeDocument/2006/relationships/image" Target="../media/image28.sv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7.png"/><Relationship Id="rId5" Type="http://schemas.openxmlformats.org/officeDocument/2006/relationships/image" Target="../media/image19.png"/><Relationship Id="rId10" Type="http://schemas.openxmlformats.org/officeDocument/2006/relationships/image" Target="../media/image6.sv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1.pn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e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37.svg"/><Relationship Id="rId4" Type="http://schemas.openxmlformats.org/officeDocument/2006/relationships/image" Target="../media/image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0.sv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4.svg"/><Relationship Id="rId5" Type="http://schemas.openxmlformats.org/officeDocument/2006/relationships/image" Target="../media/image1.png"/><Relationship Id="rId15" Type="http://schemas.openxmlformats.org/officeDocument/2006/relationships/image" Target="../media/image6.svg"/><Relationship Id="rId10" Type="http://schemas.openxmlformats.org/officeDocument/2006/relationships/image" Target="../media/image13.png"/><Relationship Id="rId4" Type="http://schemas.openxmlformats.org/officeDocument/2006/relationships/image" Target="../media/image2.emf"/><Relationship Id="rId9" Type="http://schemas.openxmlformats.org/officeDocument/2006/relationships/image" Target="../media/image12.svg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3D204734-E194-016C-E4B4-198CB0E691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296407"/>
              </p:ext>
            </p:extLst>
          </p:nvPr>
        </p:nvGraphicFramePr>
        <p:xfrm>
          <a:off x="-17929" y="-114298"/>
          <a:ext cx="12308541" cy="6991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A10A4D4-2EBF-2E40-69E8-6368F7E20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7929" y="-114298"/>
                        <a:ext cx="12308541" cy="6991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AB7219B4-3C5A-2CE0-C608-B804E0BDB931}"/>
              </a:ext>
            </a:extLst>
          </p:cNvPr>
          <p:cNvGrpSpPr/>
          <p:nvPr/>
        </p:nvGrpSpPr>
        <p:grpSpPr>
          <a:xfrm>
            <a:off x="-17930" y="249901"/>
            <a:ext cx="12308542" cy="6635751"/>
            <a:chOff x="-17930" y="249901"/>
            <a:chExt cx="12308542" cy="663575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A8DDBF7-ADE4-B599-EF00-58C5492EC59D}"/>
                </a:ext>
              </a:extLst>
            </p:cNvPr>
            <p:cNvSpPr/>
            <p:nvPr/>
          </p:nvSpPr>
          <p:spPr>
            <a:xfrm>
              <a:off x="-17930" y="6070831"/>
              <a:ext cx="12308542" cy="814821"/>
            </a:xfrm>
            <a:prstGeom prst="rect">
              <a:avLst/>
            </a:prstGeom>
            <a:solidFill>
              <a:srgbClr val="592C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990CEAE-9482-4FBD-31AD-25C332BE6BD8}"/>
                </a:ext>
              </a:extLst>
            </p:cNvPr>
            <p:cNvGrpSpPr/>
            <p:nvPr/>
          </p:nvGrpSpPr>
          <p:grpSpPr>
            <a:xfrm>
              <a:off x="238334" y="249901"/>
              <a:ext cx="8315661" cy="6559543"/>
              <a:chOff x="238334" y="249901"/>
              <a:chExt cx="8315661" cy="6559543"/>
            </a:xfrm>
          </p:grpSpPr>
          <p:pic>
            <p:nvPicPr>
              <p:cNvPr id="7" name="Graphic 6">
                <a:extLst>
                  <a:ext uri="{FF2B5EF4-FFF2-40B4-BE49-F238E27FC236}">
                    <a16:creationId xmlns:a16="http://schemas.microsoft.com/office/drawing/2014/main" id="{726092C4-464D-AA1D-CDAB-7DB433D32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332188" y="249901"/>
                <a:ext cx="5221807" cy="4388203"/>
              </a:xfrm>
              <a:prstGeom prst="rect">
                <a:avLst/>
              </a:prstGeom>
            </p:spPr>
          </p:pic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95B94167-32BA-F16C-050D-756E835ECE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398461" y="4907979"/>
                <a:ext cx="3315555" cy="593831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7ED7680-D6C7-297C-13E9-D3C0B6CD399C}"/>
                  </a:ext>
                </a:extLst>
              </p:cNvPr>
              <p:cNvSpPr txBox="1"/>
              <p:nvPr/>
            </p:nvSpPr>
            <p:spPr>
              <a:xfrm>
                <a:off x="238334" y="6116947"/>
                <a:ext cx="4223627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Professor Shane Pill (PhD)    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Professor Phillip Slee (PhD)     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Associate Professor Deb Agnew (PhD)</a:t>
                </a:r>
                <a:r>
                  <a:rPr lang="en-AU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  </a:t>
                </a: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Dr Amy Wright (PhD) </a:t>
                </a:r>
                <a:endParaRPr lang="en-AU" sz="1000" b="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  <a:p>
                <a:pPr>
                  <a:lnSpc>
                    <a:spcPts val="1600"/>
                  </a:lnSpc>
                </a:pPr>
                <a:r>
                  <a:rPr lang="en-FR" sz="1000" b="1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Jessica Skuza (Research Assistant)</a:t>
                </a:r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6303"/>
            <a:ext cx="1552575" cy="523875"/>
            <a:chOff x="8652480" y="6218972"/>
            <a:chExt cx="1552575" cy="523875"/>
          </a:xfrm>
        </p:grpSpPr>
        <p:pic>
          <p:nvPicPr>
            <p:cNvPr id="9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0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868702B-6132-AFA9-B7B1-06DC690932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692006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8AB9C21-6C1E-6F5A-18D9-B15E18EB7B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5873AFFD-ADBE-E671-F9EB-54D9ABF6EB60}"/>
              </a:ext>
            </a:extLst>
          </p:cNvPr>
          <p:cNvGrpSpPr/>
          <p:nvPr/>
        </p:nvGrpSpPr>
        <p:grpSpPr>
          <a:xfrm>
            <a:off x="7580451" y="1420340"/>
            <a:ext cx="3819232" cy="4377283"/>
            <a:chOff x="7713432" y="1611086"/>
            <a:chExt cx="3819232" cy="437728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20AB28C5-752B-45DA-AE0F-DEF971F03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713432" y="5550096"/>
              <a:ext cx="3819232" cy="438273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B51B0460-1E22-8571-E6E1-290DFA9A6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97998" y="1611086"/>
              <a:ext cx="3118837" cy="4290380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DE90172-A969-CAE3-1DB2-E84237995748}"/>
              </a:ext>
            </a:extLst>
          </p:cNvPr>
          <p:cNvGrpSpPr/>
          <p:nvPr/>
        </p:nvGrpSpPr>
        <p:grpSpPr>
          <a:xfrm>
            <a:off x="698333" y="507865"/>
            <a:ext cx="6498235" cy="5864277"/>
            <a:chOff x="698333" y="507865"/>
            <a:chExt cx="6498235" cy="586427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005936E-E8BA-01ED-793B-F25EB8CB39C5}"/>
                </a:ext>
              </a:extLst>
            </p:cNvPr>
            <p:cNvSpPr txBox="1"/>
            <p:nvPr/>
          </p:nvSpPr>
          <p:spPr>
            <a:xfrm>
              <a:off x="1551310" y="3632781"/>
              <a:ext cx="4230008" cy="64633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Practise keeping calm in difficult situations.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F7F1BC2-51EC-E3AC-C495-DF18CEAEA1DF}"/>
                </a:ext>
              </a:extLst>
            </p:cNvPr>
            <p:cNvSpPr txBox="1"/>
            <p:nvPr/>
          </p:nvSpPr>
          <p:spPr>
            <a:xfrm>
              <a:off x="1551310" y="4613232"/>
              <a:ext cx="3896729" cy="1477328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how situations can change your emotions.</a:t>
              </a: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03322E6-BFF9-5497-6CDB-30B441610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707260" y="3634837"/>
              <a:ext cx="686861" cy="578409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CF20CDB-57F0-BE3F-934B-706F16AB4CBA}"/>
                </a:ext>
              </a:extLst>
            </p:cNvPr>
            <p:cNvSpPr txBox="1"/>
            <p:nvPr/>
          </p:nvSpPr>
          <p:spPr>
            <a:xfrm>
              <a:off x="830357" y="3619357"/>
              <a:ext cx="522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1.</a:t>
              </a: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0FE2DA3-9828-A40B-640A-4869C6BA8A28}"/>
                </a:ext>
              </a:extLst>
            </p:cNvPr>
            <p:cNvGrpSpPr/>
            <p:nvPr/>
          </p:nvGrpSpPr>
          <p:grpSpPr>
            <a:xfrm>
              <a:off x="698333" y="4584092"/>
              <a:ext cx="686861" cy="614516"/>
              <a:chOff x="698333" y="4555062"/>
              <a:chExt cx="686861" cy="614516"/>
            </a:xfrm>
          </p:grpSpPr>
          <p:pic>
            <p:nvPicPr>
              <p:cNvPr id="72" name="Graphic 71">
                <a:extLst>
                  <a:ext uri="{FF2B5EF4-FFF2-40B4-BE49-F238E27FC236}">
                    <a16:creationId xmlns:a16="http://schemas.microsoft.com/office/drawing/2014/main" id="{A18B011D-1E35-8D5E-3ABA-C7B4EAE34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0BBA152-7D92-C6E7-530C-AB24F9FE951F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4D21844-E71D-FF59-B829-FDD801C306FA}"/>
                </a:ext>
              </a:extLst>
            </p:cNvPr>
            <p:cNvSpPr txBox="1"/>
            <p:nvPr/>
          </p:nvSpPr>
          <p:spPr>
            <a:xfrm>
              <a:off x="1560237" y="5448812"/>
              <a:ext cx="3896729" cy="92333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Learn about how to keep safe, look for help, and what makes others special. 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07B7EF6F-D4B6-25CB-AD13-604153B91A1D}"/>
                </a:ext>
              </a:extLst>
            </p:cNvPr>
            <p:cNvGrpSpPr/>
            <p:nvPr/>
          </p:nvGrpSpPr>
          <p:grpSpPr>
            <a:xfrm>
              <a:off x="707260" y="5575061"/>
              <a:ext cx="686861" cy="614516"/>
              <a:chOff x="698333" y="4555062"/>
              <a:chExt cx="686861" cy="614516"/>
            </a:xfrm>
          </p:grpSpPr>
          <p:pic>
            <p:nvPicPr>
              <p:cNvPr id="70" name="Graphic 69">
                <a:extLst>
                  <a:ext uri="{FF2B5EF4-FFF2-40B4-BE49-F238E27FC236}">
                    <a16:creationId xmlns:a16="http://schemas.microsoft.com/office/drawing/2014/main" id="{B022DD9D-D95E-50E4-6D33-81658C7AFB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698333" y="4591169"/>
                <a:ext cx="686861" cy="578409"/>
              </a:xfrm>
              <a:prstGeom prst="rect">
                <a:avLst/>
              </a:prstGeom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5A98A46-B474-8CCE-3BC5-52A90EA32775}"/>
                  </a:ext>
                </a:extLst>
              </p:cNvPr>
              <p:cNvSpPr txBox="1"/>
              <p:nvPr/>
            </p:nvSpPr>
            <p:spPr>
              <a:xfrm>
                <a:off x="798729" y="4555062"/>
                <a:ext cx="5641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32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9123C7-246E-E6BD-90F7-22420EA12BD5}"/>
                </a:ext>
              </a:extLst>
            </p:cNvPr>
            <p:cNvSpPr txBox="1"/>
            <p:nvPr/>
          </p:nvSpPr>
          <p:spPr>
            <a:xfrm>
              <a:off x="723660" y="507865"/>
              <a:ext cx="57154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56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8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31A574F-A0F1-A5A5-B129-4FAB9500E407}"/>
                </a:ext>
              </a:extLst>
            </p:cNvPr>
            <p:cNvSpPr txBox="1"/>
            <p:nvPr/>
          </p:nvSpPr>
          <p:spPr>
            <a:xfrm>
              <a:off x="723662" y="1487870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b="1" dirty="0">
                  <a:solidFill>
                    <a:srgbClr val="FFCC66"/>
                  </a:solidFill>
                  <a:latin typeface="Zona Pro" panose="02010503040002020004" pitchFamily="50" charset="0"/>
                </a:rPr>
                <a:t>Resilience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12305A8-AAC7-4940-59D0-55CD8D2CB3F6}"/>
                </a:ext>
              </a:extLst>
            </p:cNvPr>
            <p:cNvSpPr txBox="1"/>
            <p:nvPr/>
          </p:nvSpPr>
          <p:spPr>
            <a:xfrm>
              <a:off x="707260" y="2796058"/>
              <a:ext cx="647290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dirty="0">
                  <a:solidFill>
                    <a:srgbClr val="FFCC66"/>
                  </a:solidFill>
                  <a:latin typeface="Zona Pro" panose="02010503040002020004" pitchFamily="50" charset="0"/>
                </a:rPr>
                <a:t>Lesson aims:</a:t>
              </a:r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D86359D-CEF3-D2E7-76D2-C0D29F3B76DF}"/>
                </a:ext>
              </a:extLst>
            </p:cNvPr>
            <p:cNvCxnSpPr>
              <a:cxnSpLocks/>
            </p:cNvCxnSpPr>
            <p:nvPr/>
          </p:nvCxnSpPr>
          <p:spPr>
            <a:xfrm>
              <a:off x="812427" y="2377094"/>
              <a:ext cx="5552443" cy="0"/>
            </a:xfrm>
            <a:prstGeom prst="line">
              <a:avLst/>
            </a:prstGeom>
            <a:ln w="38100">
              <a:solidFill>
                <a:srgbClr val="A779D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6713842-D1BF-29C0-A08B-FD91E8B6E521}"/>
              </a:ext>
            </a:extLst>
          </p:cNvPr>
          <p:cNvGrpSpPr/>
          <p:nvPr/>
        </p:nvGrpSpPr>
        <p:grpSpPr>
          <a:xfrm>
            <a:off x="-140895" y="-150036"/>
            <a:ext cx="7773333" cy="7158073"/>
            <a:chOff x="-63797" y="-149364"/>
            <a:chExt cx="7773333" cy="715807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EB47E99-F9E8-2EA0-3B66-F9BAD9416111}"/>
                </a:ext>
              </a:extLst>
            </p:cNvPr>
            <p:cNvGrpSpPr/>
            <p:nvPr/>
          </p:nvGrpSpPr>
          <p:grpSpPr>
            <a:xfrm>
              <a:off x="-63797" y="-149364"/>
              <a:ext cx="7773333" cy="7158073"/>
              <a:chOff x="-50632" y="-81522"/>
              <a:chExt cx="7773333" cy="7158073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448CAF7B-12E0-07A8-4C75-E92341AF4547}"/>
                  </a:ext>
                </a:extLst>
              </p:cNvPr>
              <p:cNvGrpSpPr/>
              <p:nvPr/>
            </p:nvGrpSpPr>
            <p:grpSpPr>
              <a:xfrm>
                <a:off x="-50632" y="-81522"/>
                <a:ext cx="7773333" cy="7158073"/>
                <a:chOff x="-50632" y="-81522"/>
                <a:chExt cx="7773333" cy="7158073"/>
              </a:xfrm>
            </p:grpSpPr>
            <p:pic>
              <p:nvPicPr>
                <p:cNvPr id="27" name="Graphic 24">
                  <a:extLst>
                    <a:ext uri="{FF2B5EF4-FFF2-40B4-BE49-F238E27FC236}">
                      <a16:creationId xmlns:a16="http://schemas.microsoft.com/office/drawing/2014/main" id="{EB4D5208-A6DD-DC4B-246A-2DADA31825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96DAC541-7B7A-43D3-8B79-37D633B846F1}">
                      <asvg:svgBlip xmlns:asvg="http://schemas.microsoft.com/office/drawing/2016/SVG/main" r:embed="rId15"/>
                    </a:ext>
                  </a:extLst>
                </a:blip>
                <a:stretch>
                  <a:fillRect/>
                </a:stretch>
              </p:blipFill>
              <p:spPr>
                <a:xfrm rot="671613">
                  <a:off x="6952384" y="-81522"/>
                  <a:ext cx="158074" cy="7060662"/>
                </a:xfrm>
                <a:prstGeom prst="rect">
                  <a:avLst/>
                </a:prstGeom>
              </p:spPr>
            </p:pic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BC8C58FD-3D69-664D-A1CF-E27186743FFD}"/>
                    </a:ext>
                  </a:extLst>
                </p:cNvPr>
                <p:cNvGrpSpPr/>
                <p:nvPr/>
              </p:nvGrpSpPr>
              <p:grpSpPr>
                <a:xfrm>
                  <a:off x="-50632" y="-28522"/>
                  <a:ext cx="7773333" cy="7105073"/>
                  <a:chOff x="-50632" y="-28522"/>
                  <a:chExt cx="7773333" cy="7105073"/>
                </a:xfrm>
              </p:grpSpPr>
              <p:sp>
                <p:nvSpPr>
                  <p:cNvPr id="29" name="Rectangle 25">
                    <a:extLst>
                      <a:ext uri="{FF2B5EF4-FFF2-40B4-BE49-F238E27FC236}">
                        <a16:creationId xmlns:a16="http://schemas.microsoft.com/office/drawing/2014/main" id="{FBD29923-2658-E797-05ED-574137E96EA5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-23157" y="-28522"/>
                    <a:ext cx="7745858" cy="7105073"/>
                  </a:xfrm>
                  <a:custGeom>
                    <a:avLst/>
                    <a:gdLst>
                      <a:gd name="connsiteX0" fmla="*/ 0 w 7685591"/>
                      <a:gd name="connsiteY0" fmla="*/ 0 h 6858000"/>
                      <a:gd name="connsiteX1" fmla="*/ 7685591 w 7685591"/>
                      <a:gd name="connsiteY1" fmla="*/ 0 h 6858000"/>
                      <a:gd name="connsiteX2" fmla="*/ 7685591 w 7685591"/>
                      <a:gd name="connsiteY2" fmla="*/ 6858000 h 6858000"/>
                      <a:gd name="connsiteX3" fmla="*/ 0 w 7685591"/>
                      <a:gd name="connsiteY3" fmla="*/ 6858000 h 6858000"/>
                      <a:gd name="connsiteX4" fmla="*/ 0 w 7685591"/>
                      <a:gd name="connsiteY4" fmla="*/ 0 h 6858000"/>
                      <a:gd name="connsiteX0" fmla="*/ 0 w 8241176"/>
                      <a:gd name="connsiteY0" fmla="*/ 0 h 6858000"/>
                      <a:gd name="connsiteX1" fmla="*/ 7685591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8241176"/>
                      <a:gd name="connsiteY0" fmla="*/ 0 h 6858000"/>
                      <a:gd name="connsiteX1" fmla="*/ 7430947 w 8241176"/>
                      <a:gd name="connsiteY1" fmla="*/ 0 h 6858000"/>
                      <a:gd name="connsiteX2" fmla="*/ 8241176 w 8241176"/>
                      <a:gd name="connsiteY2" fmla="*/ 6834851 h 6858000"/>
                      <a:gd name="connsiteX3" fmla="*/ 0 w 8241176"/>
                      <a:gd name="connsiteY3" fmla="*/ 6858000 h 6858000"/>
                      <a:gd name="connsiteX4" fmla="*/ 0 w 8241176"/>
                      <a:gd name="connsiteY4" fmla="*/ 0 h 6858000"/>
                      <a:gd name="connsiteX0" fmla="*/ 0 w 7751768"/>
                      <a:gd name="connsiteY0" fmla="*/ 0 h 6858000"/>
                      <a:gd name="connsiteX1" fmla="*/ 7430947 w 7751768"/>
                      <a:gd name="connsiteY1" fmla="*/ 0 h 6858000"/>
                      <a:gd name="connsiteX2" fmla="*/ 7751768 w 7751768"/>
                      <a:gd name="connsiteY2" fmla="*/ 6847551 h 6858000"/>
                      <a:gd name="connsiteX3" fmla="*/ 0 w 7751768"/>
                      <a:gd name="connsiteY3" fmla="*/ 6858000 h 6858000"/>
                      <a:gd name="connsiteX4" fmla="*/ 0 w 7751768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7751768 w 12376544"/>
                      <a:gd name="connsiteY2" fmla="*/ 68475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12376544"/>
                      <a:gd name="connsiteY0" fmla="*/ 0 h 6858000"/>
                      <a:gd name="connsiteX1" fmla="*/ 12376544 w 12376544"/>
                      <a:gd name="connsiteY1" fmla="*/ 0 h 6858000"/>
                      <a:gd name="connsiteX2" fmla="*/ 5240332 w 12376544"/>
                      <a:gd name="connsiteY2" fmla="*/ 6822151 h 6858000"/>
                      <a:gd name="connsiteX3" fmla="*/ 0 w 12376544"/>
                      <a:gd name="connsiteY3" fmla="*/ 6858000 h 6858000"/>
                      <a:gd name="connsiteX4" fmla="*/ 0 w 12376544"/>
                      <a:gd name="connsiteY4" fmla="*/ 0 h 6858000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240332 w 9388579"/>
                      <a:gd name="connsiteY2" fmla="*/ 6834851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98351"/>
                      <a:gd name="connsiteX1" fmla="*/ 9388579 w 9388579"/>
                      <a:gd name="connsiteY1" fmla="*/ 0 h 6898351"/>
                      <a:gd name="connsiteX2" fmla="*/ 5227453 w 9388579"/>
                      <a:gd name="connsiteY2" fmla="*/ 6898351 h 6898351"/>
                      <a:gd name="connsiteX3" fmla="*/ 0 w 9388579"/>
                      <a:gd name="connsiteY3" fmla="*/ 6870700 h 6898351"/>
                      <a:gd name="connsiteX4" fmla="*/ 0 w 9388579"/>
                      <a:gd name="connsiteY4" fmla="*/ 12700 h 6898351"/>
                      <a:gd name="connsiteX0" fmla="*/ 0 w 9388579"/>
                      <a:gd name="connsiteY0" fmla="*/ 12700 h 6870700"/>
                      <a:gd name="connsiteX1" fmla="*/ 9388579 w 9388579"/>
                      <a:gd name="connsiteY1" fmla="*/ 0 h 6870700"/>
                      <a:gd name="connsiteX2" fmla="*/ 5906126 w 9388579"/>
                      <a:gd name="connsiteY2" fmla="*/ 6787456 h 6870700"/>
                      <a:gd name="connsiteX3" fmla="*/ 0 w 9388579"/>
                      <a:gd name="connsiteY3" fmla="*/ 6870700 h 6870700"/>
                      <a:gd name="connsiteX4" fmla="*/ 0 w 9388579"/>
                      <a:gd name="connsiteY4" fmla="*/ 12700 h 6870700"/>
                      <a:gd name="connsiteX0" fmla="*/ 0 w 9388579"/>
                      <a:gd name="connsiteY0" fmla="*/ 12700 h 6873708"/>
                      <a:gd name="connsiteX1" fmla="*/ 9388579 w 9388579"/>
                      <a:gd name="connsiteY1" fmla="*/ 0 h 6873708"/>
                      <a:gd name="connsiteX2" fmla="*/ 5871023 w 9388579"/>
                      <a:gd name="connsiteY2" fmla="*/ 6873708 h 6873708"/>
                      <a:gd name="connsiteX3" fmla="*/ 0 w 9388579"/>
                      <a:gd name="connsiteY3" fmla="*/ 6870700 h 6873708"/>
                      <a:gd name="connsiteX4" fmla="*/ 0 w 9388579"/>
                      <a:gd name="connsiteY4" fmla="*/ 12700 h 6873708"/>
                      <a:gd name="connsiteX0" fmla="*/ 0 w 8370570"/>
                      <a:gd name="connsiteY0" fmla="*/ 49665 h 6910673"/>
                      <a:gd name="connsiteX1" fmla="*/ 8370570 w 8370570"/>
                      <a:gd name="connsiteY1" fmla="*/ 0 h 6910673"/>
                      <a:gd name="connsiteX2" fmla="*/ 5871023 w 8370570"/>
                      <a:gd name="connsiteY2" fmla="*/ 6910673 h 6910673"/>
                      <a:gd name="connsiteX3" fmla="*/ 0 w 8370570"/>
                      <a:gd name="connsiteY3" fmla="*/ 6907665 h 6910673"/>
                      <a:gd name="connsiteX4" fmla="*/ 0 w 8370570"/>
                      <a:gd name="connsiteY4" fmla="*/ 49665 h 6910673"/>
                      <a:gd name="connsiteX0" fmla="*/ 0 w 7996130"/>
                      <a:gd name="connsiteY0" fmla="*/ 49665 h 6910673"/>
                      <a:gd name="connsiteX1" fmla="*/ 7996130 w 7996130"/>
                      <a:gd name="connsiteY1" fmla="*/ 0 h 6910673"/>
                      <a:gd name="connsiteX2" fmla="*/ 5871023 w 7996130"/>
                      <a:gd name="connsiteY2" fmla="*/ 6910673 h 6910673"/>
                      <a:gd name="connsiteX3" fmla="*/ 0 w 7996130"/>
                      <a:gd name="connsiteY3" fmla="*/ 6907665 h 6910673"/>
                      <a:gd name="connsiteX4" fmla="*/ 0 w 7996130"/>
                      <a:gd name="connsiteY4" fmla="*/ 49665 h 6910673"/>
                      <a:gd name="connsiteX0" fmla="*/ 0 w 7924429"/>
                      <a:gd name="connsiteY0" fmla="*/ 0 h 6861008"/>
                      <a:gd name="connsiteX1" fmla="*/ 7924429 w 7924429"/>
                      <a:gd name="connsiteY1" fmla="*/ 120216 h 6861008"/>
                      <a:gd name="connsiteX2" fmla="*/ 5871023 w 7924429"/>
                      <a:gd name="connsiteY2" fmla="*/ 6861008 h 6861008"/>
                      <a:gd name="connsiteX3" fmla="*/ 0 w 7924429"/>
                      <a:gd name="connsiteY3" fmla="*/ 6858000 h 6861008"/>
                      <a:gd name="connsiteX4" fmla="*/ 0 w 7924429"/>
                      <a:gd name="connsiteY4" fmla="*/ 0 h 6861008"/>
                      <a:gd name="connsiteX0" fmla="*/ 179254 w 7924429"/>
                      <a:gd name="connsiteY0" fmla="*/ 219547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79254 w 7924429"/>
                      <a:gd name="connsiteY4" fmla="*/ 219547 h 6740792"/>
                      <a:gd name="connsiteX0" fmla="*/ 215104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215104 w 7924429"/>
                      <a:gd name="connsiteY4" fmla="*/ 11914 h 6740792"/>
                      <a:gd name="connsiteX0" fmla="*/ 125477 w 7924429"/>
                      <a:gd name="connsiteY0" fmla="*/ 11914 h 6740792"/>
                      <a:gd name="connsiteX1" fmla="*/ 7924429 w 7924429"/>
                      <a:gd name="connsiteY1" fmla="*/ 0 h 6740792"/>
                      <a:gd name="connsiteX2" fmla="*/ 5871023 w 7924429"/>
                      <a:gd name="connsiteY2" fmla="*/ 6740792 h 6740792"/>
                      <a:gd name="connsiteX3" fmla="*/ 0 w 7924429"/>
                      <a:gd name="connsiteY3" fmla="*/ 6737784 h 6740792"/>
                      <a:gd name="connsiteX4" fmla="*/ 125477 w 7924429"/>
                      <a:gd name="connsiteY4" fmla="*/ 11914 h 6740792"/>
                      <a:gd name="connsiteX0" fmla="*/ 0 w 7798952"/>
                      <a:gd name="connsiteY0" fmla="*/ 11914 h 6740792"/>
                      <a:gd name="connsiteX1" fmla="*/ 7798952 w 7798952"/>
                      <a:gd name="connsiteY1" fmla="*/ 0 h 6740792"/>
                      <a:gd name="connsiteX2" fmla="*/ 5745546 w 7798952"/>
                      <a:gd name="connsiteY2" fmla="*/ 6740792 h 6740792"/>
                      <a:gd name="connsiteX3" fmla="*/ 358507 w 7798952"/>
                      <a:gd name="connsiteY3" fmla="*/ 6454649 h 6740792"/>
                      <a:gd name="connsiteX4" fmla="*/ 0 w 7798952"/>
                      <a:gd name="connsiteY4" fmla="*/ 11914 h 6740792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745546 w 7798952"/>
                      <a:gd name="connsiteY2" fmla="*/ 6740792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798952"/>
                      <a:gd name="connsiteY0" fmla="*/ 11914 h 6794411"/>
                      <a:gd name="connsiteX1" fmla="*/ 7798952 w 7798952"/>
                      <a:gd name="connsiteY1" fmla="*/ 0 h 6794411"/>
                      <a:gd name="connsiteX2" fmla="*/ 5897663 w 7798952"/>
                      <a:gd name="connsiteY2" fmla="*/ 6728471 h 6794411"/>
                      <a:gd name="connsiteX3" fmla="*/ 53777 w 7798952"/>
                      <a:gd name="connsiteY3" fmla="*/ 6794411 h 6794411"/>
                      <a:gd name="connsiteX4" fmla="*/ 0 w 7798952"/>
                      <a:gd name="connsiteY4" fmla="*/ 11914 h 6794411"/>
                      <a:gd name="connsiteX0" fmla="*/ 0 w 7190487"/>
                      <a:gd name="connsiteY0" fmla="*/ 36557 h 6819054"/>
                      <a:gd name="connsiteX1" fmla="*/ 7190487 w 7190487"/>
                      <a:gd name="connsiteY1" fmla="*/ 0 h 6819054"/>
                      <a:gd name="connsiteX2" fmla="*/ 5897663 w 7190487"/>
                      <a:gd name="connsiteY2" fmla="*/ 6753114 h 6819054"/>
                      <a:gd name="connsiteX3" fmla="*/ 53777 w 7190487"/>
                      <a:gd name="connsiteY3" fmla="*/ 6819054 h 6819054"/>
                      <a:gd name="connsiteX4" fmla="*/ 0 w 7190487"/>
                      <a:gd name="connsiteY4" fmla="*/ 36557 h 6819054"/>
                      <a:gd name="connsiteX0" fmla="*/ 0 w 7190487"/>
                      <a:gd name="connsiteY0" fmla="*/ 98165 h 6880662"/>
                      <a:gd name="connsiteX1" fmla="*/ 7190487 w 7190487"/>
                      <a:gd name="connsiteY1" fmla="*/ 0 h 6880662"/>
                      <a:gd name="connsiteX2" fmla="*/ 5897663 w 7190487"/>
                      <a:gd name="connsiteY2" fmla="*/ 6814722 h 6880662"/>
                      <a:gd name="connsiteX3" fmla="*/ 53777 w 7190487"/>
                      <a:gd name="connsiteY3" fmla="*/ 6880662 h 6880662"/>
                      <a:gd name="connsiteX4" fmla="*/ 0 w 7190487"/>
                      <a:gd name="connsiteY4" fmla="*/ 98165 h 6880662"/>
                      <a:gd name="connsiteX0" fmla="*/ 4729 w 7136710"/>
                      <a:gd name="connsiteY0" fmla="*/ 0 h 6893392"/>
                      <a:gd name="connsiteX1" fmla="*/ 7136710 w 7136710"/>
                      <a:gd name="connsiteY1" fmla="*/ 12730 h 6893392"/>
                      <a:gd name="connsiteX2" fmla="*/ 5843886 w 7136710"/>
                      <a:gd name="connsiteY2" fmla="*/ 6827452 h 6893392"/>
                      <a:gd name="connsiteX3" fmla="*/ 0 w 7136710"/>
                      <a:gd name="connsiteY3" fmla="*/ 6893392 h 6893392"/>
                      <a:gd name="connsiteX4" fmla="*/ 4729 w 7136710"/>
                      <a:gd name="connsiteY4" fmla="*/ 0 h 6893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36710" h="6893392">
                        <a:moveTo>
                          <a:pt x="4729" y="0"/>
                        </a:moveTo>
                        <a:lnTo>
                          <a:pt x="7136710" y="12730"/>
                        </a:lnTo>
                        <a:lnTo>
                          <a:pt x="5843886" y="6827452"/>
                        </a:lnTo>
                        <a:lnTo>
                          <a:pt x="0" y="6893392"/>
                        </a:lnTo>
                        <a:cubicBezTo>
                          <a:pt x="1576" y="4595595"/>
                          <a:pt x="3153" y="2297797"/>
                          <a:pt x="4729" y="0"/>
                        </a:cubicBezTo>
                        <a:close/>
                      </a:path>
                    </a:pathLst>
                  </a:custGeom>
                  <a:solidFill>
                    <a:srgbClr val="592C8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en-AU" dirty="0"/>
                  </a:p>
                </p:txBody>
              </p:sp>
              <p:pic>
                <p:nvPicPr>
                  <p:cNvPr id="30" name="Graphic 28">
                    <a:extLst>
                      <a:ext uri="{FF2B5EF4-FFF2-40B4-BE49-F238E27FC236}">
                        <a16:creationId xmlns:a16="http://schemas.microsoft.com/office/drawing/2014/main" id="{52DE78C6-1609-0AD4-0C00-9D9618D865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extLs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t="32286" r="77090"/>
                  <a:stretch/>
                </p:blipFill>
                <p:spPr>
                  <a:xfrm rot="10800000">
                    <a:off x="-50632" y="4307646"/>
                    <a:ext cx="1347336" cy="2742651"/>
                  </a:xfrm>
                  <a:prstGeom prst="rect">
                    <a:avLst/>
                  </a:prstGeom>
                </p:spPr>
              </p:pic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E33DC4D-5610-E522-AB76-F5E125C03D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07260" y="2007633"/>
                    <a:ext cx="6472906" cy="776694"/>
                    <a:chOff x="707260" y="2007633"/>
                    <a:chExt cx="6472906" cy="776694"/>
                  </a:xfrm>
                </p:grpSpPr>
                <p:sp>
                  <p:nvSpPr>
                    <p:cNvPr id="32" name="TextBox 30">
                      <a:extLst>
                        <a:ext uri="{FF2B5EF4-FFF2-40B4-BE49-F238E27FC236}">
                          <a16:creationId xmlns:a16="http://schemas.microsoft.com/office/drawing/2014/main" id="{882A185E-B511-18DE-D40F-15CB836F94D6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707260" y="2307273"/>
                      <a:ext cx="6472906" cy="47705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>
                      <a:defPPr>
                        <a:defRPr lang="en-FR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r>
                        <a:rPr lang="en-AU" sz="2500" dirty="0">
                          <a:solidFill>
                            <a:srgbClr val="FFCC66"/>
                          </a:solidFill>
                          <a:latin typeface="Zona Pro" panose="02010503040002020004" pitchFamily="50" charset="0"/>
                        </a:rPr>
                        <a:t>Lesson aims:</a:t>
                      </a:r>
                    </a:p>
                  </p:txBody>
                </p:sp>
                <p:cxnSp>
                  <p:nvCxnSpPr>
                    <p:cNvPr id="33" name="Straight Connector 32">
                      <a:extLst>
                        <a:ext uri="{FF2B5EF4-FFF2-40B4-BE49-F238E27FC236}">
                          <a16:creationId xmlns:a16="http://schemas.microsoft.com/office/drawing/2014/main" id="{7BA40634-FBF7-FAA3-A590-60150E678C69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12427" y="2007633"/>
                      <a:ext cx="5552443" cy="0"/>
                    </a:xfrm>
                    <a:prstGeom prst="line">
                      <a:avLst/>
                    </a:prstGeom>
                    <a:ln w="38100">
                      <a:solidFill>
                        <a:srgbClr val="A779D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sp>
            <p:nvSpPr>
              <p:cNvPr id="24" name="TextBox 18">
                <a:extLst>
                  <a:ext uri="{FF2B5EF4-FFF2-40B4-BE49-F238E27FC236}">
                    <a16:creationId xmlns:a16="http://schemas.microsoft.com/office/drawing/2014/main" id="{A39B3D90-463E-1424-3D36-87E880ADFE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3660" y="622175"/>
                <a:ext cx="571548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40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Lesson 8</a:t>
                </a:r>
              </a:p>
            </p:txBody>
          </p:sp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EA941F13-C458-63A9-B959-6DEF588B4E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11498" y="1269038"/>
                <a:ext cx="64729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sz="2800" b="1" dirty="0">
                    <a:solidFill>
                      <a:srgbClr val="FFCC66"/>
                    </a:solidFill>
                    <a:latin typeface="Zona Pro" panose="02010503040002020004" pitchFamily="50" charset="0"/>
                  </a:rPr>
                  <a:t>Conflict-Management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9F59055-2D80-0698-B6DB-88E0547DCFDA}"/>
                </a:ext>
              </a:extLst>
            </p:cNvPr>
            <p:cNvGrpSpPr/>
            <p:nvPr/>
          </p:nvGrpSpPr>
          <p:grpSpPr>
            <a:xfrm>
              <a:off x="743309" y="3032044"/>
              <a:ext cx="5949291" cy="3048132"/>
              <a:chOff x="770089" y="2804609"/>
              <a:chExt cx="6138296" cy="3570116"/>
            </a:xfrm>
          </p:grpSpPr>
          <p:sp>
            <p:nvSpPr>
              <p:cNvPr id="6" name="TextBox 34">
                <a:extLst>
                  <a:ext uri="{FF2B5EF4-FFF2-40B4-BE49-F238E27FC236}">
                    <a16:creationId xmlns:a16="http://schemas.microsoft.com/office/drawing/2014/main" id="{4237C7C6-D199-4B23-6331-5D453AC4BB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09" y="2807620"/>
                <a:ext cx="5501276" cy="757013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Explore strategies to identify, respond to and protect from cyberbullying attempts. </a:t>
                </a:r>
              </a:p>
            </p:txBody>
          </p:sp>
          <p:sp>
            <p:nvSpPr>
              <p:cNvPr id="8" name="TextBox 41">
                <a:extLst>
                  <a:ext uri="{FF2B5EF4-FFF2-40B4-BE49-F238E27FC236}">
                    <a16:creationId xmlns:a16="http://schemas.microsoft.com/office/drawing/2014/main" id="{9E986A01-6C93-B359-F442-6874B098A4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07111" y="3735474"/>
                <a:ext cx="5463801" cy="1405882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Analyse and practise protective behaviours and help-seeking strategies that can be used in a range of online and offline situations.</a:t>
                </a:r>
              </a:p>
            </p:txBody>
          </p:sp>
          <p:pic>
            <p:nvPicPr>
              <p:cNvPr id="9" name="Graphic 57">
                <a:extLst>
                  <a:ext uri="{FF2B5EF4-FFF2-40B4-BE49-F238E27FC236}">
                    <a16:creationId xmlns:a16="http://schemas.microsoft.com/office/drawing/2014/main" id="{9901C12E-1A8B-9C00-06E8-59F3061A9E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9015" y="2858542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0" name="TextBox 58">
                <a:extLst>
                  <a:ext uri="{FF2B5EF4-FFF2-40B4-BE49-F238E27FC236}">
                    <a16:creationId xmlns:a16="http://schemas.microsoft.com/office/drawing/2014/main" id="{1AB88FFD-0EC2-CB7A-D24F-11D733C6A54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329" y="2804609"/>
                <a:ext cx="522515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1.</a:t>
                </a:r>
              </a:p>
            </p:txBody>
          </p:sp>
          <p:pic>
            <p:nvPicPr>
              <p:cNvPr id="11" name="Graphic 59">
                <a:extLst>
                  <a:ext uri="{FF2B5EF4-FFF2-40B4-BE49-F238E27FC236}">
                    <a16:creationId xmlns:a16="http://schemas.microsoft.com/office/drawing/2014/main" id="{FA201C02-B96D-A855-E166-64C6B6AF73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0089" y="4060442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4" name="TextBox 60">
                <a:extLst>
                  <a:ext uri="{FF2B5EF4-FFF2-40B4-BE49-F238E27FC236}">
                    <a16:creationId xmlns:a16="http://schemas.microsoft.com/office/drawing/2014/main" id="{2D5FCAEE-8272-B32B-6131-F50F1F3058E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3426" y="4005254"/>
                <a:ext cx="564177" cy="648867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2.</a:t>
                </a:r>
              </a:p>
            </p:txBody>
          </p:sp>
          <p:sp>
            <p:nvSpPr>
              <p:cNvPr id="15" name="TextBox 61">
                <a:extLst>
                  <a:ext uri="{FF2B5EF4-FFF2-40B4-BE49-F238E27FC236}">
                    <a16:creationId xmlns:a16="http://schemas.microsoft.com/office/drawing/2014/main" id="{993624B7-31FE-0454-6FCB-E564571363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16039" y="5293277"/>
                <a:ext cx="4997977" cy="1081448"/>
              </a:xfrm>
              <a:prstGeom prst="rect">
                <a:avLst/>
              </a:prstGeom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AU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Understand digital literacy, </a:t>
                </a:r>
                <a:r>
                  <a:rPr lang="en-GB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digital safety and wellbeing; and how to manage  online safety.</a:t>
                </a:r>
                <a:endParaRPr lang="en-AU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pic>
            <p:nvPicPr>
              <p:cNvPr id="16" name="Graphic 62">
                <a:extLst>
                  <a:ext uri="{FF2B5EF4-FFF2-40B4-BE49-F238E27FC236}">
                    <a16:creationId xmlns:a16="http://schemas.microsoft.com/office/drawing/2014/main" id="{BB459231-7E41-05C5-645B-96F2C54939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779016" y="5534358"/>
                <a:ext cx="515458" cy="578409"/>
              </a:xfrm>
              <a:prstGeom prst="rect">
                <a:avLst/>
              </a:prstGeom>
            </p:spPr>
          </p:pic>
          <p:sp>
            <p:nvSpPr>
              <p:cNvPr id="17" name="TextBox 63">
                <a:extLst>
                  <a:ext uri="{FF2B5EF4-FFF2-40B4-BE49-F238E27FC236}">
                    <a16:creationId xmlns:a16="http://schemas.microsoft.com/office/drawing/2014/main" id="{CE56DD8E-D1A1-95F1-AB2C-C527E08E7E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9250" y="5488246"/>
                <a:ext cx="564177" cy="648868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spAutoFit/>
              </a:bodyPr>
              <a:lstStyle>
                <a:defPPr>
                  <a:defRPr lang="en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AU" sz="3000" b="1" dirty="0">
                    <a:solidFill>
                      <a:srgbClr val="592C82"/>
                    </a:solidFill>
                    <a:latin typeface="Zona Pro" panose="02010503040002020004" pitchFamily="50" charset="0"/>
                  </a:rPr>
                  <a:t>3.</a:t>
                </a:r>
              </a:p>
            </p:txBody>
          </p:sp>
        </p:grp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14BA7A6E-822F-F69F-7CFE-7C576754A2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47BA4A0-327F-D9BC-2ADF-0EB416612D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278465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8AB9C21-6C1E-6F5A-18D9-B15E18EB7B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89640A7-E107-4D89-9A3E-E716252DE0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E8CF58-40E6-A401-33C2-C65873FEDED6}"/>
              </a:ext>
            </a:extLst>
          </p:cNvPr>
          <p:cNvSpPr txBox="1"/>
          <p:nvPr/>
        </p:nvSpPr>
        <p:spPr>
          <a:xfrm>
            <a:off x="609599" y="503212"/>
            <a:ext cx="818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Review content from last week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1694E04-A343-AED6-C5D0-0D5B233EFBC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D88D6E9-7721-5FDA-C589-8ECABBDA8DA4}"/>
              </a:ext>
            </a:extLst>
          </p:cNvPr>
          <p:cNvSpPr txBox="1"/>
          <p:nvPr/>
        </p:nvSpPr>
        <p:spPr>
          <a:xfrm>
            <a:off x="628815" y="1596298"/>
            <a:ext cx="55625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can remember what we </a:t>
            </a: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discussed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last week?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our session today, we will talk more about </a:t>
            </a:r>
            <a:r>
              <a:rPr lang="en-AU" sz="2000" b="1" dirty="0">
                <a:solidFill>
                  <a:srgbClr val="FFCC66"/>
                </a:solidFill>
                <a:latin typeface="Zona Pro" panose="02010503040002020004" pitchFamily="50" charset="0"/>
              </a:rPr>
              <a:t>conflict-management.</a:t>
            </a:r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727AB7F9-9FFC-42C5-CCB3-FA611EB515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50520" y="1496102"/>
            <a:ext cx="2792678" cy="41453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1B9ABF5-F7B1-5C1B-6C0F-ABDDD928106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7DB1F-DBAC-5213-CB8B-220121129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06E0DB2-0524-FABE-C99A-5DEC1989FA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282F96B1-C6A2-1440-A702-DDE060C778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0D20B-8BD1-7DEB-27AE-449FB31B8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5E2D5-FB54-419C-AA92-C91CCDABC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E32CE-A120-AB19-3352-25D0E451A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E6A68A7-8CD6-D4C5-7B5C-1216B02CB018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9A10AF0-DEB8-9723-D40C-51635ADE783D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5ECA4AE-D1F2-C599-85D0-8DC449DCF2BF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BE33A0C-82B7-B1D8-3F6F-6E623ED04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790FD05E-A644-F00B-C7D2-E91914CD9275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5CC77A4-AA55-4575-A9D6-24AF3910B14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EA43BE1-BFF9-5418-AC39-643A122CB310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AECAC87F-3453-7454-32CA-AA77F3E04ACE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83342F-091F-AFF6-4568-47EDE47C95A7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D5740CF8-7FEA-5F7B-5C7C-EAEBDF93CC77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499D0917-6DAE-92D2-F12F-608585183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C97326A-C833-BFB2-4618-B728A91DAF97}"/>
              </a:ext>
            </a:extLst>
          </p:cNvPr>
          <p:cNvSpPr txBox="1"/>
          <p:nvPr/>
        </p:nvSpPr>
        <p:spPr>
          <a:xfrm>
            <a:off x="628815" y="1545498"/>
            <a:ext cx="660738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kind of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platforms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do you use on the internet?</a:t>
            </a:r>
          </a:p>
          <a:p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you are 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not familiar 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 the platforms, your teacher will explain what they are, and what they are used for.</a:t>
            </a:r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Create a list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of the platforms you access. </a:t>
            </a:r>
          </a:p>
          <a:p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Also discuss and record this as a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class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.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b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(E.g. TikTok, Instagram, YouTube, Discord). </a:t>
            </a: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Discuss negative comments you have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noticed online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. </a:t>
            </a:r>
            <a:b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</a:br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Comments may even target a celebrity or influencer figure, and be picking on the way they look or the things they say.</a:t>
            </a:r>
          </a:p>
          <a:p>
            <a:endParaRPr lang="en-GB" sz="1700" dirty="0">
              <a:solidFill>
                <a:schemeClr val="bg1"/>
              </a:solidFill>
              <a:latin typeface="Poppins"/>
              <a:cs typeface="Poppins"/>
            </a:endParaRPr>
          </a:p>
          <a:p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Anybody who puts content on the internet can receive unkind comments from strangers … even people who are very famous!</a:t>
            </a:r>
            <a:endParaRPr lang="en-GB" sz="17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010DDA-4841-B388-8C8D-B097ACD4B1F4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7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Discuss Online Experiences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050EA49F-B1F6-7689-C8EE-B84778289F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C3A9F17-1FEF-9731-B89B-5BF55F82D1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71033">
            <a:off x="8163350" y="1599895"/>
            <a:ext cx="3279814" cy="428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30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04A7-F7D0-D679-E516-4B34BE7C6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263944F-4A29-0865-138D-EB9484BB3A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06E0DB2-0524-FABE-C99A-5DEC1989FA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431DB-25E7-2D85-454D-BB5D413AF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9E255-1681-D907-84A4-6A0077BF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9FB5C-748D-4893-BC79-5987BE0C4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267A2AC-CA21-5D84-7A6E-9AE37655475A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D157C2F-D1C5-C6B5-734B-5A433C6EFBDB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7240375-5B9A-05D7-7B97-72B1828276EB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099E972-637A-BC8B-4ACF-859B43115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A68B8D0-9E9F-D472-F2B5-4E8F24894C6D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143627D-912E-FDAA-F80D-32915C8A7636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265AF04-659F-536F-8C91-B9F99AE9EC70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783C51A7-87E9-E550-E579-2070574DA980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B0423C8-F06D-B272-5AE6-4BA8B814A4A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CD826D22-ED03-457B-53E2-50346ECFC853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EB7A6467-6F07-EEB6-337B-BEC3419954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B6A17F-65D4-8975-B020-8036648D1656}"/>
              </a:ext>
            </a:extLst>
          </p:cNvPr>
          <p:cNvSpPr txBox="1"/>
          <p:nvPr/>
        </p:nvSpPr>
        <p:spPr>
          <a:xfrm>
            <a:off x="654215" y="1520098"/>
            <a:ext cx="645778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Watch the ‘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Three Steps’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animation. (On the next slide). </a:t>
            </a: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In your ‘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wellbeing dictionary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’, write about how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Crown</a:t>
            </a: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is reacting to the online content. Write the emotions</a:t>
            </a: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and feelings that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Crown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is having, while watching.</a:t>
            </a: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Watch the animation again. Discuss how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you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felt </a:t>
            </a: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after seeing what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Crown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 had experienced?</a:t>
            </a: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Trying to feel and understand what someone else is feeling, is called having ‘Empathy’.</a:t>
            </a: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Discuss if you have seen people in the real life, act</a:t>
            </a: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and speak online, like they do in the animation.</a:t>
            </a:r>
          </a:p>
          <a:p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Discuss if you have seen or heard something online from someone that you thought was a friend, and that you thought was normal, but it was in fact inappropriate, hurtful or harmful.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EADC19-7F67-8252-8037-BEAA69F1600D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7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Watch “Three Steps”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63FE1966-F096-7039-062D-ADB745B99D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057777"/>
            <a:ext cx="2845329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82C57004-7E98-4C1D-B3AC-563BDB3177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3397A3C9-D620-8382-2476-A292A84FE1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28888" y="1689099"/>
            <a:ext cx="2098756" cy="365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009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2FCECB2-2AF4-61A7-F599-A19993AB859A}"/>
              </a:ext>
            </a:extLst>
          </p:cNvPr>
          <p:cNvSpPr txBox="1"/>
          <p:nvPr/>
        </p:nvSpPr>
        <p:spPr>
          <a:xfrm>
            <a:off x="1280822" y="6358146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0E88AFF5-D201-AA4E-C934-0A4D848F3C57}"/>
              </a:ext>
            </a:extLst>
          </p:cNvPr>
          <p:cNvSpPr txBox="1"/>
          <p:nvPr/>
        </p:nvSpPr>
        <p:spPr>
          <a:xfrm>
            <a:off x="1047176" y="181974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Watch the animation</a:t>
            </a:r>
          </a:p>
        </p:txBody>
      </p:sp>
      <p:pic>
        <p:nvPicPr>
          <p:cNvPr id="3" name="ThreeSteps_BTLP_Generic_Toned_MID">
            <a:hlinkClick r:id="" action="ppaction://media"/>
            <a:extLst>
              <a:ext uri="{FF2B5EF4-FFF2-40B4-BE49-F238E27FC236}">
                <a16:creationId xmlns:a16="http://schemas.microsoft.com/office/drawing/2014/main" id="{78B81B81-A9B7-F3AE-2212-9DB284764F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7001" y="753870"/>
            <a:ext cx="9833223" cy="553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23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4BFB2-8802-9A98-612D-83371EBFE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857E2E3-B800-BCFD-D906-A6280ED2A8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3235531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319685" imgH="10145253" progId="">
                  <p:embed/>
                </p:oleObj>
              </mc:Choice>
              <mc:Fallback>
                <p:oleObj r:id="rId2" imgW="18319685" imgH="10145253" progId="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4263944F-4A29-0865-138D-EB9484BB3A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6ECAE-20D2-ECDA-9FAC-B8BA83B97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B2FF2-AFC8-26FB-B7CE-FA4B7E6AA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915F2-D457-38E8-BB2B-6F6CB55A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109FABF-C424-A319-9A63-25C94333B841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B6E65B7-BA55-FA63-BD9F-39BC69EA3D7D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35ABE9D0-FB83-F74B-5873-5E8DBD4B1A85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pic>
        <p:nvPicPr>
          <p:cNvPr id="11" name="Picture 10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5A056FF9-39ED-18B6-4629-DFA61999B5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BDCC7177-59AF-221E-4282-393DAB352ABA}"/>
              </a:ext>
            </a:extLst>
          </p:cNvPr>
          <p:cNvSpPr txBox="1">
            <a:spLocks/>
          </p:cNvSpPr>
          <p:nvPr/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E7C1C15-DA02-9107-01E8-38C3D269BBC2}"/>
              </a:ext>
            </a:extLst>
          </p:cNvPr>
          <p:cNvSpPr txBox="1">
            <a:spLocks/>
          </p:cNvSpPr>
          <p:nvPr/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88A6E758-23F2-492C-5E89-5941EF7E42DA}"/>
              </a:ext>
            </a:extLst>
          </p:cNvPr>
          <p:cNvSpPr txBox="1">
            <a:spLocks/>
          </p:cNvSpPr>
          <p:nvPr/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B245C7-A9B6-FE41-A38C-AC0BF5D04523}" type="slidenum">
              <a:rPr lang="en-FR" smtClean="0"/>
              <a:pPr/>
              <a:t>7</a:t>
            </a:fld>
            <a:endParaRPr lang="en-FR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CDA5FDA5-CE1C-1E93-C003-C9F820E69696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16DA884-B233-15AF-5F21-BD574E64A2DC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2">
            <a:extLst>
              <a:ext uri="{FF2B5EF4-FFF2-40B4-BE49-F238E27FC236}">
                <a16:creationId xmlns:a16="http://schemas.microsoft.com/office/drawing/2014/main" id="{EB445179-2943-02B7-8348-80D22D4C98B1}"/>
              </a:ext>
            </a:extLst>
          </p:cNvPr>
          <p:cNvSpPr txBox="1">
            <a:spLocks/>
          </p:cNvSpPr>
          <p:nvPr/>
        </p:nvSpPr>
        <p:spPr>
          <a:xfrm>
            <a:off x="10955551" y="6125112"/>
            <a:ext cx="6395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7</a:t>
            </a:fld>
            <a:endParaRPr lang="en-FR" sz="2400" dirty="0">
              <a:solidFill>
                <a:schemeClr val="bg1"/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2691B86D-1C61-7032-41A3-EBA4A2054E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0E7BE1B-6960-44E6-EA26-AAF7F0EF95F4}"/>
              </a:ext>
            </a:extLst>
          </p:cNvPr>
          <p:cNvSpPr txBox="1"/>
          <p:nvPr/>
        </p:nvSpPr>
        <p:spPr>
          <a:xfrm>
            <a:off x="616115" y="1520098"/>
            <a:ext cx="660738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9850" marR="66675">
              <a:spcBef>
                <a:spcPts val="5"/>
              </a:spcBef>
            </a:pP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Nemours </a:t>
            </a:r>
            <a:r>
              <a:rPr lang="en-GB" sz="1700" b="1" dirty="0" err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KidsHealth</a:t>
            </a:r>
            <a: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Website: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br>
              <a:rPr lang="en-GB" sz="17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7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“Cyberbullying is the use of technology to harass,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threaten, target or embarrass another person. 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i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Online threats and mean, aggressive and rude texts, tweets and messages all count…. So does posting personal information, pictures or video, designed to hurt or embarrass someone else.”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Your teacher will give you an ‘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Online Safety Plan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’ worksheet.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Make up your own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individual strategies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(good action plans and ideas) for responding </a:t>
            </a:r>
            <a:r>
              <a:rPr lang="en-GB" sz="17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cyberbullying.</a:t>
            </a:r>
          </a:p>
          <a:p>
            <a:pPr marL="69850" marR="66675">
              <a:spcBef>
                <a:spcPts val="5"/>
              </a:spcBef>
              <a:spcAft>
                <a:spcPts val="0"/>
              </a:spcAft>
            </a:pPr>
            <a:endParaRPr lang="en-GB" sz="17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69850" marR="66675">
              <a:spcBef>
                <a:spcPts val="5"/>
              </a:spcBef>
            </a:pP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Write clear </a:t>
            </a:r>
            <a:r>
              <a:rPr lang="en-GB" sz="1700" b="1" dirty="0">
                <a:solidFill>
                  <a:srgbClr val="FFCC66"/>
                </a:solidFill>
                <a:latin typeface="Poppins"/>
                <a:cs typeface="Poppins"/>
              </a:rPr>
              <a:t>actions and plans </a:t>
            </a:r>
            <a:r>
              <a:rPr lang="en-GB" sz="1700" dirty="0">
                <a:solidFill>
                  <a:schemeClr val="bg1"/>
                </a:solidFill>
                <a:latin typeface="Poppins"/>
                <a:cs typeface="Poppins"/>
              </a:rPr>
              <a:t>for each of the three sections: ‘Stay calm’, ‘Report it’, ‘Get support’.</a:t>
            </a:r>
            <a:endParaRPr lang="en-GB" sz="17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7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8EA98F-1822-69B7-B237-92EE105F0CFF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7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Online Safety Plan 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D5181A8-E415-F75F-27FC-8BA1EABCB7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7E3CE76B-71DB-DAC5-F048-CF987EFEF1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448056">
            <a:off x="7802744" y="1979406"/>
            <a:ext cx="4113624" cy="295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03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8AB9C21-6C1E-6F5A-18D9-B15E18EB7B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627118"/>
              </p:ext>
            </p:extLst>
          </p:nvPr>
        </p:nvGraphicFramePr>
        <p:xfrm>
          <a:off x="-101600" y="-40661"/>
          <a:ext cx="12315825" cy="692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8319685" imgH="10145253" progId="">
                  <p:embed/>
                </p:oleObj>
              </mc:Choice>
              <mc:Fallback>
                <p:oleObj r:id="rId3" imgW="18319685" imgH="10145253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A10A4D4-2EBF-2E40-69E8-6368F7E20B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1600" y="-40661"/>
                        <a:ext cx="12315825" cy="692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8.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5BD8781-34BD-BBB8-4853-7569A0D540F9}"/>
              </a:ext>
            </a:extLst>
          </p:cNvPr>
          <p:cNvGrpSpPr/>
          <p:nvPr/>
        </p:nvGrpSpPr>
        <p:grpSpPr>
          <a:xfrm>
            <a:off x="7580451" y="1420340"/>
            <a:ext cx="3819232" cy="4377283"/>
            <a:chOff x="7713432" y="1611086"/>
            <a:chExt cx="3819232" cy="4377283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7572E678-4C5B-F284-F772-81D8ECD6E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713432" y="5550096"/>
              <a:ext cx="3819232" cy="438273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832F4058-4CDE-02F3-CE4C-9836AA8E3D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097998" y="1611086"/>
              <a:ext cx="3118837" cy="4290380"/>
            </a:xfrm>
            <a:prstGeom prst="rect">
              <a:avLst/>
            </a:prstGeom>
          </p:spPr>
        </p:pic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7035C768-576C-2FBC-BBC9-E7DE072CEEF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18700" y="238140"/>
            <a:ext cx="1963518" cy="35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529B70D0-72C2-44C9-9784-A8E9B1AA4084}"/>
</file>

<file path=customXml/itemProps2.xml><?xml version="1.0" encoding="utf-8"?>
<ds:datastoreItem xmlns:ds="http://schemas.openxmlformats.org/officeDocument/2006/customXml" ds:itemID="{1EE787D4-713E-4C21-8B29-09CEDA16AFEC}"/>
</file>

<file path=customXml/itemProps3.xml><?xml version="1.0" encoding="utf-8"?>
<ds:datastoreItem xmlns:ds="http://schemas.openxmlformats.org/officeDocument/2006/customXml" ds:itemID="{C7E1D5DA-54B7-4C38-8433-3798D3AB1FB3}"/>
</file>

<file path=docProps/app.xml><?xml version="1.0" encoding="utf-8"?>
<Properties xmlns="http://schemas.openxmlformats.org/officeDocument/2006/extended-properties" xmlns:vt="http://schemas.openxmlformats.org/officeDocument/2006/docPropsVTypes">
  <TotalTime>1874</TotalTime>
  <Words>635</Words>
  <Application>Microsoft Office PowerPoint</Application>
  <PresentationFormat>Widescreen</PresentationFormat>
  <Paragraphs>118</Paragraphs>
  <Slides>8</Slides>
  <Notes>5</Notes>
  <HiddenSlides>0</HiddenSlides>
  <MMClips>1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Zona Pro</vt:lpstr>
      <vt:lpstr>Calibri</vt:lpstr>
      <vt:lpstr>Poppins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516</cp:revision>
  <dcterms:created xsi:type="dcterms:W3CDTF">2021-11-15T00:55:30Z</dcterms:created>
  <dcterms:modified xsi:type="dcterms:W3CDTF">2025-12-10T03:59:15Z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