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406" r:id="rId6"/>
    <p:sldId id="407" r:id="rId7"/>
    <p:sldId id="409" r:id="rId8"/>
    <p:sldId id="408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592C82"/>
    <a:srgbClr val="E0B3B8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3.svg"/><Relationship Id="rId4" Type="http://schemas.openxmlformats.org/officeDocument/2006/relationships/image" Target="../media/image1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5.svg"/><Relationship Id="rId4" Type="http://schemas.openxmlformats.org/officeDocument/2006/relationships/image" Target="../media/image1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7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6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9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A662939-9D63-8B85-34A6-52105AC69B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15182"/>
              </p:ext>
            </p:extLst>
          </p:nvPr>
        </p:nvGraphicFramePr>
        <p:xfrm>
          <a:off x="0" y="-8356"/>
          <a:ext cx="12262996" cy="68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81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900C47D-59CE-C572-F0C9-1A0EA627ED91}"/>
              </a:ext>
            </a:extLst>
          </p:cNvPr>
          <p:cNvGrpSpPr/>
          <p:nvPr/>
        </p:nvGrpSpPr>
        <p:grpSpPr>
          <a:xfrm>
            <a:off x="-17930" y="249901"/>
            <a:ext cx="12268200" cy="6635751"/>
            <a:chOff x="-17930" y="249901"/>
            <a:chExt cx="12268200" cy="66357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054E5A-A4B3-B6DB-F472-16776498B7CA}"/>
                </a:ext>
              </a:extLst>
            </p:cNvPr>
            <p:cNvSpPr/>
            <p:nvPr/>
          </p:nvSpPr>
          <p:spPr>
            <a:xfrm>
              <a:off x="-17930" y="6070831"/>
              <a:ext cx="1226820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12A77EE-FD08-AF61-B0E5-39ABB2193ADA}"/>
                </a:ext>
              </a:extLst>
            </p:cNvPr>
            <p:cNvGrpSpPr/>
            <p:nvPr/>
          </p:nvGrpSpPr>
          <p:grpSpPr>
            <a:xfrm>
              <a:off x="238334" y="249901"/>
              <a:ext cx="8315661" cy="6559543"/>
              <a:chOff x="238334" y="249901"/>
              <a:chExt cx="8315661" cy="6559543"/>
            </a:xfrm>
          </p:grpSpPr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AF278353-0CFF-94C1-C9E5-8ED201E08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332188" y="249901"/>
                <a:ext cx="5221807" cy="4388203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E26A9E96-33D7-06A2-C99D-DA8F7BEB3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398461" y="4907979"/>
                <a:ext cx="3315555" cy="593831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33E45D-388A-5C0D-93CB-A047CB0BFE7D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4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5AF29A7-75F9-C677-1E66-B553DCCC29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666469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A662939-9D63-8B85-34A6-52105AC69B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5DE90172-A969-CAE3-1DB2-E84237995748}"/>
              </a:ext>
            </a:extLst>
          </p:cNvPr>
          <p:cNvGrpSpPr/>
          <p:nvPr/>
        </p:nvGrpSpPr>
        <p:grpSpPr>
          <a:xfrm>
            <a:off x="698333" y="507865"/>
            <a:ext cx="6498235" cy="5732418"/>
            <a:chOff x="698333" y="507865"/>
            <a:chExt cx="6498235" cy="573241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05936E-E8BA-01ED-793B-F25EB8CB39C5}"/>
                </a:ext>
              </a:extLst>
            </p:cNvPr>
            <p:cNvSpPr txBox="1"/>
            <p:nvPr/>
          </p:nvSpPr>
          <p:spPr>
            <a:xfrm>
              <a:off x="1551310" y="3487641"/>
              <a:ext cx="4230008" cy="92333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to control our emotions, make smart decisions, and treat others kindly.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7F1BC2-51EC-E3AC-C495-DF18CEAEA1DF}"/>
                </a:ext>
              </a:extLst>
            </p:cNvPr>
            <p:cNvSpPr txBox="1"/>
            <p:nvPr/>
          </p:nvSpPr>
          <p:spPr>
            <a:xfrm>
              <a:off x="1551310" y="4642260"/>
              <a:ext cx="3896729" cy="120032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about how to keep safe, look for help,</a:t>
              </a: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03322E6-BFF9-5497-6CDB-30B441610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7260" y="3634837"/>
              <a:ext cx="686861" cy="57840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F20CDB-57F0-BE3F-934B-706F16AB4CBA}"/>
                </a:ext>
              </a:extLst>
            </p:cNvPr>
            <p:cNvSpPr txBox="1"/>
            <p:nvPr/>
          </p:nvSpPr>
          <p:spPr>
            <a:xfrm>
              <a:off x="830357" y="36193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0FE2DA3-9828-A40B-640A-4869C6BA8A28}"/>
                </a:ext>
              </a:extLst>
            </p:cNvPr>
            <p:cNvGrpSpPr/>
            <p:nvPr/>
          </p:nvGrpSpPr>
          <p:grpSpPr>
            <a:xfrm>
              <a:off x="698333" y="4584092"/>
              <a:ext cx="686861" cy="614516"/>
              <a:chOff x="698333" y="4555062"/>
              <a:chExt cx="686861" cy="614516"/>
            </a:xfrm>
          </p:grpSpPr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A18B011D-1E35-8D5E-3ABA-C7B4EAE3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0BBA152-7D92-C6E7-530C-AB24F9FE951F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D21844-E71D-FF59-B829-FDD801C306FA}"/>
                </a:ext>
              </a:extLst>
            </p:cNvPr>
            <p:cNvSpPr txBox="1"/>
            <p:nvPr/>
          </p:nvSpPr>
          <p:spPr>
            <a:xfrm>
              <a:off x="1560237" y="5593952"/>
              <a:ext cx="389672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Describe the things that make us and others special. 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7B7EF6F-D4B6-25CB-AD13-604153B91A1D}"/>
                </a:ext>
              </a:extLst>
            </p:cNvPr>
            <p:cNvGrpSpPr/>
            <p:nvPr/>
          </p:nvGrpSpPr>
          <p:grpSpPr>
            <a:xfrm>
              <a:off x="707260" y="5575061"/>
              <a:ext cx="686861" cy="614516"/>
              <a:chOff x="698333" y="4555062"/>
              <a:chExt cx="686861" cy="614516"/>
            </a:xfrm>
          </p:grpSpPr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B022DD9D-D95E-50E4-6D33-81658C7A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5A98A46-B474-8CCE-3BC5-52A90EA32775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9123C7-246E-E6BD-90F7-22420EA12BD5}"/>
                </a:ext>
              </a:extLst>
            </p:cNvPr>
            <p:cNvSpPr txBox="1"/>
            <p:nvPr/>
          </p:nvSpPr>
          <p:spPr>
            <a:xfrm>
              <a:off x="723660" y="507865"/>
              <a:ext cx="5715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6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9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1A574F-A0F1-A5A5-B129-4FAB9500E407}"/>
                </a:ext>
              </a:extLst>
            </p:cNvPr>
            <p:cNvSpPr txBox="1"/>
            <p:nvPr/>
          </p:nvSpPr>
          <p:spPr>
            <a:xfrm>
              <a:off x="723662" y="1487870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Resilience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2305A8-AAC7-4940-59D0-55CD8D2CB3F6}"/>
                </a:ext>
              </a:extLst>
            </p:cNvPr>
            <p:cNvSpPr txBox="1"/>
            <p:nvPr/>
          </p:nvSpPr>
          <p:spPr>
            <a:xfrm>
              <a:off x="707260" y="2708974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aims: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86359D-CEF3-D2E7-76D2-C0D29F3B76DF}"/>
                </a:ext>
              </a:extLst>
            </p:cNvPr>
            <p:cNvCxnSpPr>
              <a:cxnSpLocks/>
            </p:cNvCxnSpPr>
            <p:nvPr/>
          </p:nvCxnSpPr>
          <p:spPr>
            <a:xfrm>
              <a:off x="812427" y="2377094"/>
              <a:ext cx="5552443" cy="0"/>
            </a:xfrm>
            <a:prstGeom prst="line">
              <a:avLst/>
            </a:prstGeom>
            <a:ln w="38100">
              <a:solidFill>
                <a:srgbClr val="A77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68FB4CD-0FAA-3D9E-1A64-EC95F55FF615}"/>
              </a:ext>
            </a:extLst>
          </p:cNvPr>
          <p:cNvGrpSpPr/>
          <p:nvPr/>
        </p:nvGrpSpPr>
        <p:grpSpPr>
          <a:xfrm>
            <a:off x="7464260" y="1387083"/>
            <a:ext cx="3838064" cy="4455506"/>
            <a:chOff x="7360163" y="1139957"/>
            <a:chExt cx="4256407" cy="4941149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60163" y="5509558"/>
              <a:ext cx="4172501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2A1D7AC0-264B-0D08-C153-3C346D897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395006" y="1139957"/>
              <a:ext cx="4221564" cy="4941149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4CA829A-665B-5B1A-1F76-044A76B0AB46}"/>
              </a:ext>
            </a:extLst>
          </p:cNvPr>
          <p:cNvGrpSpPr/>
          <p:nvPr/>
        </p:nvGrpSpPr>
        <p:grpSpPr>
          <a:xfrm>
            <a:off x="-140895" y="-150036"/>
            <a:ext cx="7773333" cy="7158073"/>
            <a:chOff x="-63797" y="-149364"/>
            <a:chExt cx="7773333" cy="715807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0089A8E-DCB7-2AF3-D032-A232527676A3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C3336F9-E1A9-1389-4BC6-1D3457D66E11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4" name="Graphic 24">
                  <a:extLst>
                    <a:ext uri="{FF2B5EF4-FFF2-40B4-BE49-F238E27FC236}">
                      <a16:creationId xmlns:a16="http://schemas.microsoft.com/office/drawing/2014/main" id="{46F68755-7289-9E12-AE0A-1A74DC7F2E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CCB04A4-F077-9D98-1616-5B5E3B8776FC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7" name="Rectangle 25">
                    <a:extLst>
                      <a:ext uri="{FF2B5EF4-FFF2-40B4-BE49-F238E27FC236}">
                        <a16:creationId xmlns:a16="http://schemas.microsoft.com/office/drawing/2014/main" id="{BE6BE958-7215-BEFC-44A3-70F71239E28F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28" name="Graphic 28">
                    <a:extLst>
                      <a:ext uri="{FF2B5EF4-FFF2-40B4-BE49-F238E27FC236}">
                        <a16:creationId xmlns:a16="http://schemas.microsoft.com/office/drawing/2014/main" id="{24181C1C-25D3-25DD-D47B-82D28F75E4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E37A7DC-2157-172F-6255-57464237A6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1830402"/>
                    <a:ext cx="6472906" cy="737773"/>
                    <a:chOff x="707260" y="1830402"/>
                    <a:chExt cx="6472906" cy="737773"/>
                  </a:xfrm>
                </p:grpSpPr>
                <p:sp>
                  <p:nvSpPr>
                    <p:cNvPr id="30" name="TextBox 30">
                      <a:extLst>
                        <a:ext uri="{FF2B5EF4-FFF2-40B4-BE49-F238E27FC236}">
                          <a16:creationId xmlns:a16="http://schemas.microsoft.com/office/drawing/2014/main" id="{09619256-BC8A-2EEF-FD46-6B64C68A7A1A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091121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1" name="Straight Connector 30">
                      <a:extLst>
                        <a:ext uri="{FF2B5EF4-FFF2-40B4-BE49-F238E27FC236}">
                          <a16:creationId xmlns:a16="http://schemas.microsoft.com/office/drawing/2014/main" id="{6326F1C9-AE4E-E0E4-F747-9ECAF59DF5B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1830402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2" name="TextBox 18">
                <a:extLst>
                  <a:ext uri="{FF2B5EF4-FFF2-40B4-BE49-F238E27FC236}">
                    <a16:creationId xmlns:a16="http://schemas.microsoft.com/office/drawing/2014/main" id="{E0EAA8C6-379C-3365-8B39-993F483341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444944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9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B1F7785-8120-016D-5B69-F79CEC9EC4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091807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Conflict-Management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EE4376-E6C0-BA7E-D8E0-3B48B9A68A2A}"/>
                </a:ext>
              </a:extLst>
            </p:cNvPr>
            <p:cNvGrpSpPr/>
            <p:nvPr/>
          </p:nvGrpSpPr>
          <p:grpSpPr>
            <a:xfrm>
              <a:off x="743309" y="2819916"/>
              <a:ext cx="5543307" cy="3308388"/>
              <a:chOff x="770089" y="2556153"/>
              <a:chExt cx="5719414" cy="3874938"/>
            </a:xfrm>
          </p:grpSpPr>
          <p:sp>
            <p:nvSpPr>
              <p:cNvPr id="9" name="TextBox 34">
                <a:extLst>
                  <a:ext uri="{FF2B5EF4-FFF2-40B4-BE49-F238E27FC236}">
                    <a16:creationId xmlns:a16="http://schemas.microsoft.com/office/drawing/2014/main" id="{1CD2DCA8-ABB1-9D53-C35C-3148453627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556153"/>
                <a:ext cx="5082394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Continue to build strategies against cyberbullying. Explore conflict management online and offline. </a:t>
                </a:r>
              </a:p>
            </p:txBody>
          </p:sp>
          <p:sp>
            <p:nvSpPr>
              <p:cNvPr id="10" name="TextBox 41">
                <a:extLst>
                  <a:ext uri="{FF2B5EF4-FFF2-40B4-BE49-F238E27FC236}">
                    <a16:creationId xmlns:a16="http://schemas.microsoft.com/office/drawing/2014/main" id="{C066F847-C998-1985-3B30-BC22F20CB6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3807675"/>
                <a:ext cx="4978129" cy="1405882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Analyse and practise protective behaviours and help-seeking strategies that can be used in a range of online and offline situations.</a:t>
                </a:r>
              </a:p>
            </p:txBody>
          </p:sp>
          <p:pic>
            <p:nvPicPr>
              <p:cNvPr id="11" name="Graphic 57">
                <a:extLst>
                  <a:ext uri="{FF2B5EF4-FFF2-40B4-BE49-F238E27FC236}">
                    <a16:creationId xmlns:a16="http://schemas.microsoft.com/office/drawing/2014/main" id="{51053903-0160-5562-16A6-38DDE3F9A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4" name="TextBox 58">
                <a:extLst>
                  <a:ext uri="{FF2B5EF4-FFF2-40B4-BE49-F238E27FC236}">
                    <a16:creationId xmlns:a16="http://schemas.microsoft.com/office/drawing/2014/main" id="{16420826-76ED-F970-30C2-0AC713E7A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8391"/>
                <a:ext cx="522515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5" name="Graphic 59">
                <a:extLst>
                  <a:ext uri="{FF2B5EF4-FFF2-40B4-BE49-F238E27FC236}">
                    <a16:creationId xmlns:a16="http://schemas.microsoft.com/office/drawing/2014/main" id="{197D8A15-8209-9341-19AE-6BE1E45E7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70089" y="420212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6" name="TextBox 60">
                <a:extLst>
                  <a:ext uri="{FF2B5EF4-FFF2-40B4-BE49-F238E27FC236}">
                    <a16:creationId xmlns:a16="http://schemas.microsoft.com/office/drawing/2014/main" id="{991D2C98-8CA0-DDED-68C8-DAA8C65F49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5813" y="4147901"/>
                <a:ext cx="564177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7" name="TextBox 61">
                <a:extLst>
                  <a:ext uri="{FF2B5EF4-FFF2-40B4-BE49-F238E27FC236}">
                    <a16:creationId xmlns:a16="http://schemas.microsoft.com/office/drawing/2014/main" id="{23FB1980-C21A-DE3E-CA57-57B0250E48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8" y="5349644"/>
                <a:ext cx="4997977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Analyse </a:t>
                </a: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the influence that choices have on developing personal qualities and identify areas for growth.</a:t>
                </a:r>
              </a:p>
            </p:txBody>
          </p:sp>
          <p:pic>
            <p:nvPicPr>
              <p:cNvPr id="18" name="Graphic 62">
                <a:extLst>
                  <a:ext uri="{FF2B5EF4-FFF2-40B4-BE49-F238E27FC236}">
                    <a16:creationId xmlns:a16="http://schemas.microsoft.com/office/drawing/2014/main" id="{548FBEB1-0E9D-28B5-9C69-9ECBFBA394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79016" y="5552208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9" name="TextBox 63">
                <a:extLst>
                  <a:ext uri="{FF2B5EF4-FFF2-40B4-BE49-F238E27FC236}">
                    <a16:creationId xmlns:a16="http://schemas.microsoft.com/office/drawing/2014/main" id="{9E0C2772-466E-E596-9490-AD34DDF2C7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6458" y="5497712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30AF28D-F2BD-A877-FA09-CEF61E127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DD1D533-0CCC-DFE8-863C-DDDE03060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08670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5AF29A7-75F9-C677-1E66-B553DCCC29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conflict-management.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7A3738A-D0DE-7312-02F5-3C22025225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pic>
        <p:nvPicPr>
          <p:cNvPr id="3" name="ThreeStep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69A093B9-A23E-EE99-7374-5269D24C79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4606" y="627566"/>
            <a:ext cx="9825618" cy="552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427F-9B27-23A1-AD01-2A64B9B1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9955D78-8E3E-5E79-70A0-D1B8641C59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F9057E7-D70F-48F8-F40F-578D6203EB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AFCA1-8DC5-53FF-4FE8-F9900C070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6AE66-0E52-7ADA-D1B6-125998545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6CADC-0669-9579-2D5B-06B490A23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31775ED-02AC-F0DD-F7F4-78A46E4B849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710EFBD-6BD0-1C07-577E-BA4CB44F2913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D90E391-3418-0648-392D-2DA40F812800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71ADF6C-1F0F-3392-F1FE-2B8B421AB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29024DF-754B-F54E-6340-BD521943C1F3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5F675D2-EAAF-6BB6-17C3-CBB497A7A72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6D2F53E-DB42-DA8F-B51F-8205D25BA69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E68BBD8-4C29-CBF2-95D8-893B21EA058A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6C7A2E-3232-9600-1F5A-72E5FCC57C5A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8874A66F-7ADD-637C-C81F-E7570ECAF5E0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27EE435-DFB3-A4C5-C7C2-54CE33DF9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D34494-F359-4A08-CC19-C843AF290E64}"/>
              </a:ext>
            </a:extLst>
          </p:cNvPr>
          <p:cNvSpPr txBox="1"/>
          <p:nvPr/>
        </p:nvSpPr>
        <p:spPr>
          <a:xfrm>
            <a:off x="628815" y="1507398"/>
            <a:ext cx="6517045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Revisiting your ‘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Online Safety Plan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from the previous lesson.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What would you do if you saw a friend being excluded, bullied, or treated poorly online?</a:t>
            </a:r>
          </a:p>
          <a:p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There are 3 different ways that we can respond to a conflict or fight.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6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</a:t>
            </a:r>
          </a:p>
          <a:p>
            <a:r>
              <a:rPr lang="en-AU" sz="16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ATTACK</a:t>
            </a:r>
            <a:endParaRPr lang="en-GB" sz="17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6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PROBLEM SOLVE</a:t>
            </a:r>
            <a:b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7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What do you think these words mean when talking about a conflict or a difficult emotional situation?</a:t>
            </a:r>
          </a:p>
          <a:p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16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 someone may not want to get involved.</a:t>
            </a:r>
          </a:p>
          <a:p>
            <a:r>
              <a:rPr lang="en-AU" sz="16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ATTACK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 someone may react strongly, without thinking    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about the consequences of their actions.</a:t>
            </a:r>
          </a:p>
          <a:p>
            <a:r>
              <a:rPr lang="en-AU" sz="16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PROBLEM SOLVE 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– Someone may use their ‘Wise Mind’ to 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think about a solution to the problem, before they act!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EEDF46-4444-85A7-DBE4-602F1887F71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Revisit Online Safety Plan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9C7EB86-E797-E83E-F487-D7FDE7A415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22A812C2-C274-B5C9-F084-A88797167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6838">
            <a:off x="7886976" y="2034850"/>
            <a:ext cx="4081956" cy="292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35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01296-DDFE-5431-373E-51FC08D6F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E9E90E9-4C34-0C1A-0D15-7A1D0CF013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9955D78-8E3E-5E79-70A0-D1B8641C59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7A4B7-B0F4-7E93-62E6-E3091659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89F07-F83D-D411-660D-37A273785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87381-5B21-3C9E-B833-0B51DAF5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D5E74F8-752F-A453-7DE2-CCC475FE32C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FC347AF-31E4-8EEF-B84E-CB437D80748F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CFA2044-423C-E832-5450-AE98CDA7F543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675004-D43D-AB2D-7BBC-9EEB3ECA7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691D34E-C7B9-612A-FF4A-D4D59C7466C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34E27F-8E3D-0058-D991-2CDDB05D02AF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EEBF314-CD3E-F719-A910-21244FF41DBF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8C986748-CB4D-6A40-4AD2-E005CD0863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34151C-5CC7-F9DB-0CAE-DEE02289DBF4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E471C94-3C12-8935-ABCF-8ECA0E96144F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BC3D8B4-35E9-B95D-8BB5-B156FF430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C6B50F-CAFF-36F4-BA91-1853D16B3F64}"/>
              </a:ext>
            </a:extLst>
          </p:cNvPr>
          <p:cNvSpPr txBox="1"/>
          <p:nvPr/>
        </p:nvSpPr>
        <p:spPr>
          <a:xfrm>
            <a:off x="628815" y="1520098"/>
            <a:ext cx="6441783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There are different responses to conflict. These include: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Avoid, Attack,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and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Problem Solve.</a:t>
            </a:r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As a class, let’s roleplay the scenarios below with an additional character to react.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First in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avoidance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, second in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attack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, and lastly to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problem solve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. </a:t>
            </a: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1)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Two friends take an embarrassing picture of their friend,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   are laughing and post it online. </a:t>
            </a: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2)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One student is sent a screenshot of a private message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   where one friend shared a secret with someone they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   trusted.</a:t>
            </a:r>
          </a:p>
          <a:p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3)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Four friends are playing an online game, two of them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    keeping ‘kicking’ one person out of the game.</a:t>
            </a:r>
          </a:p>
          <a:p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4)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Two friends are looking at another friend’s social media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    account and notice a few people have been leaving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    mean comments. </a:t>
            </a: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6F87E3-3051-848F-FF03-074C5550F9FA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Roleplay Scenarios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950B6D0-BBD6-389F-B76D-8D309FE434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92A881C-1340-225A-0BEC-A6C6CC9C5E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32615">
            <a:off x="7873156" y="1961642"/>
            <a:ext cx="4099579" cy="294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1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AC2A0-092C-0D00-2937-0C425D565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7C3E6BC-5B3F-D9BD-6260-F0299F4568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E9E90E9-4C34-0C1A-0D15-7A1D0CF013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C385F-0675-FB3A-047F-F8BE2B2E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9909A-08B8-03EA-EB86-0B7DD111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F4394-D479-9E09-B0E4-B579C21A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2CA6251-ADC8-ADC5-74A9-7023D1B811A8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B3F357F-AC6F-FB7E-E065-F36CB5A4C5CD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46422C9-8C79-7044-F005-41A80C608A4B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12C5EAE-7A59-8EE4-1C63-2386EC319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F2F2125-48BA-5ACF-71F4-FC8EC4684EAF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30A80B2-27FB-7E51-1127-7F76A142B650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67D4F7F-A4DB-7B79-2552-5EF26966625F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944113B8-000E-318B-435B-64000EA32A7B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43663F-E1DF-F281-88C6-E10B580E037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5FB937DA-52A7-D97E-F213-4F6AC103F8FB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A344E9F-22A1-B1BE-1F50-551EB16A39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FB7C725-3954-30B5-113B-FDA1C43AF70F}"/>
              </a:ext>
            </a:extLst>
          </p:cNvPr>
          <p:cNvSpPr txBox="1"/>
          <p:nvPr/>
        </p:nvSpPr>
        <p:spPr>
          <a:xfrm>
            <a:off x="616116" y="1520098"/>
            <a:ext cx="62032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Swap out the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volunteers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in your plays, so that others 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get a turn if they wish to.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You can also have a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director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who yells out ‘Action!’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‘Cut’ when your story is finished.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The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audience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may suggest other ways in which characters might show avoidance, attacking and problem-solving behaviours. </a:t>
            </a: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you use a different method from the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Avoid, Attack, Problem Solve 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list to approach a problem, there will be different outcome for each situation. Some outcomes may  be good, and some may not be good.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about which strategy you would rather use,  </a:t>
            </a:r>
            <a:b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 you will have a better chance of a good outcome.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9D5DD9-2E7F-8BAE-A2F2-BA909C0E4A2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D6BB7C0-ED77-2E6D-B186-7779518A9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9248" y="5057777"/>
            <a:ext cx="3447404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85C0567-7F64-A0AB-3B23-92E34EB073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7D9FF0B-8963-08D5-76BA-3A5DAF4F76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77556" y="2408580"/>
            <a:ext cx="3641150" cy="289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77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83D8E-51EA-5115-276D-1742C4CC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1BC1F56-E2C6-A584-1923-C8D5C535E3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E9E90E9-4C34-0C1A-0D15-7A1D0CF013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60415-563C-375D-FAAD-90A84C94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2086C-1785-2D51-A90C-9A2CC01B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6AD28-F252-65B8-D699-9F8F1BDD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89EC88-1D6B-9989-6A96-7068BC1F8C2A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8BFBE5-5C8B-D273-A154-3BFBC3A2FC86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5A5843-87A2-6262-0232-BB238DC5DBF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2D3069F-06B7-F4FC-55FB-8D811C9A9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E413A6D-FB32-8E8F-207C-8E41D1C1873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4755C04-8359-5817-72CE-420C56DB5D8D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056ACB2-47A6-DE87-27D4-D767ACBBFF5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CC612BF6-7D1E-EDBF-BC34-17067C5B2D2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783D08-CB0E-143E-E60E-2EC5E3F93FE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A66C8B61-B949-4D84-2A75-8AEA4402F96C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01B9546-A08C-CBC3-CE7A-CB6FD20B32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BC1DC65-2C5B-D2BB-2974-A0E400D4D17F}"/>
              </a:ext>
            </a:extLst>
          </p:cNvPr>
          <p:cNvSpPr txBox="1"/>
          <p:nvPr/>
        </p:nvSpPr>
        <p:spPr>
          <a:xfrm>
            <a:off x="628815" y="1545498"/>
            <a:ext cx="690791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Develop a classroom strategy poster to help solve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/>
                <a:cs typeface="Poppins" panose="00000500000000000000" pitchFamily="2" charset="0"/>
              </a:rPr>
              <a:t> 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/>
                <a:cs typeface="Poppins" panose="00000500000000000000" pitchFamily="2" charset="0"/>
              </a:rPr>
            </a:b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conflicts and arguments. 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ea typeface="Calibri" panose="020F0502020204030204"/>
                <a:cs typeface="Poppins" panose="00000500000000000000" pitchFamily="2" charset="0"/>
              </a:rPr>
              <a:t>Use the below as a guide.</a:t>
            </a: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27050" marR="66675" indent="-457200">
              <a:spcBef>
                <a:spcPts val="5"/>
              </a:spcBef>
              <a:spcAft>
                <a:spcPts val="0"/>
              </a:spcAft>
              <a:buAutoNum type="arabicPeriod"/>
            </a:pPr>
            <a:endParaRPr lang="en-GB" sz="15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5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 STOP. CALM DOWN, COOL OFF</a:t>
            </a:r>
            <a:br>
              <a:rPr lang="en-GB" sz="15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Notice pain, body reaction.</a:t>
            </a:r>
            <a:b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5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5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SAY WHAT’S BOTHERING YOU</a:t>
            </a:r>
            <a:br>
              <a:rPr lang="en-GB" sz="15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Don’t blame, attack, use put-downs or negative body language.</a:t>
            </a:r>
            <a:b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5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5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 EACH PERSON REPEATS WHAT THE OTHER PERSON SAID</a:t>
            </a:r>
          </a:p>
          <a:p>
            <a:pPr marL="69850" marR="66675">
              <a:spcBef>
                <a:spcPts val="5"/>
              </a:spcBef>
            </a:pP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brings understanding and </a:t>
            </a:r>
            <a:r>
              <a:rPr lang="en-GB" sz="1500" dirty="0">
                <a:solidFill>
                  <a:schemeClr val="bg1"/>
                </a:solidFill>
                <a:latin typeface="Poppins"/>
                <a:cs typeface="Poppins"/>
              </a:rPr>
              <a:t>empathy. </a:t>
            </a:r>
            <a:br>
              <a:rPr lang="en-GB" sz="15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1500" dirty="0">
              <a:solidFill>
                <a:schemeClr val="bg1"/>
              </a:solidFill>
            </a:endParaRPr>
          </a:p>
          <a:p>
            <a:pPr marL="69850" marR="66675">
              <a:spcBef>
                <a:spcPts val="5"/>
              </a:spcBef>
            </a:pPr>
            <a: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  <a:t>4.TAKE RESPONSIBILITY </a:t>
            </a:r>
            <a:b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sz="1500" dirty="0">
                <a:solidFill>
                  <a:schemeClr val="bg1"/>
                </a:solidFill>
                <a:latin typeface="Poppins"/>
                <a:cs typeface="Poppins"/>
              </a:rPr>
              <a:t>What can each person do to </a:t>
            </a: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improve things in the future?</a:t>
            </a:r>
            <a:b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5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  <a:t>5. BRAINSTORM SOLUTION </a:t>
            </a:r>
            <a:b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  <a:t> </a:t>
            </a:r>
            <a:r>
              <a:rPr lang="en-GB" sz="1500" dirty="0">
                <a:solidFill>
                  <a:schemeClr val="bg1"/>
                </a:solidFill>
                <a:latin typeface="Poppins"/>
                <a:cs typeface="Poppins"/>
              </a:rPr>
              <a:t>Find one that satisfies all </a:t>
            </a: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parties. </a:t>
            </a:r>
            <a:b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5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  <a:t>6. AFFIRM, FORGIVE OR THANK </a:t>
            </a:r>
            <a:br>
              <a:rPr lang="en-GB" sz="1500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sz="1500" dirty="0">
                <a:solidFill>
                  <a:schemeClr val="bg1"/>
                </a:solidFill>
                <a:latin typeface="Poppins"/>
                <a:cs typeface="Poppins"/>
              </a:rPr>
              <a:t>Acknowledge the effort </a:t>
            </a: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made to overcome the natural </a:t>
            </a:r>
            <a:b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5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tendency to fight or withdraw.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E9A32C-F9CF-9276-D4E0-0617A6896A15}"/>
              </a:ext>
            </a:extLst>
          </p:cNvPr>
          <p:cNvSpPr txBox="1"/>
          <p:nvPr/>
        </p:nvSpPr>
        <p:spPr>
          <a:xfrm>
            <a:off x="609599" y="528612"/>
            <a:ext cx="81844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6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Class Discussion and Poster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21079359-EFB1-400C-D324-FFEFFCAA27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9248" y="5057777"/>
            <a:ext cx="3447404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AED487E-3719-9A1B-6BAB-03FACC017F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EDA112C-0C45-FD96-C4BD-B90BB29D28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6828" y="1950397"/>
            <a:ext cx="3278272" cy="342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19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4A89B5D-C7E5-E03F-CF47-69C2718BF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72DE41A-3FFE-FF35-C327-9DADDCB0A7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9.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BE30A8-5D60-BE46-71A0-1C977E75F9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6B64EC7-8CF5-A78A-B8D8-C0CCBEC6AC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95006" y="1139957"/>
            <a:ext cx="4221564" cy="494114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BA6EA94-709F-5885-97F0-F44ADCF7B9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C0A7490A-870D-4122-90E4-BD158FAFB2E5}"/>
</file>

<file path=customXml/itemProps2.xml><?xml version="1.0" encoding="utf-8"?>
<ds:datastoreItem xmlns:ds="http://schemas.openxmlformats.org/officeDocument/2006/customXml" ds:itemID="{B7D573C0-07CC-4468-994F-C9E8821C7E1D}"/>
</file>

<file path=customXml/itemProps3.xml><?xml version="1.0" encoding="utf-8"?>
<ds:datastoreItem xmlns:ds="http://schemas.openxmlformats.org/officeDocument/2006/customXml" ds:itemID="{898D8F03-699B-46FE-9A10-3E3406F3D48F}"/>
</file>

<file path=docProps/app.xml><?xml version="1.0" encoding="utf-8"?>
<Properties xmlns="http://schemas.openxmlformats.org/officeDocument/2006/extended-properties" xmlns:vt="http://schemas.openxmlformats.org/officeDocument/2006/docPropsVTypes">
  <TotalTime>1885</TotalTime>
  <Words>823</Words>
  <Application>Microsoft Office PowerPoint</Application>
  <PresentationFormat>Widescreen</PresentationFormat>
  <Paragraphs>127</Paragraphs>
  <Slides>9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Zona Pro</vt:lpstr>
      <vt:lpstr>Calibri Light</vt:lpstr>
      <vt:lpstr>Arial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525</cp:revision>
  <dcterms:created xsi:type="dcterms:W3CDTF">2021-11-15T00:55:30Z</dcterms:created>
  <dcterms:modified xsi:type="dcterms:W3CDTF">2025-12-10T03:59:45Z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